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12" r:id="rId2"/>
    <p:sldMasterId id="2147483832" r:id="rId3"/>
    <p:sldMasterId id="2147483726" r:id="rId4"/>
    <p:sldMasterId id="2147483859" r:id="rId5"/>
  </p:sldMasterIdLst>
  <p:notesMasterIdLst>
    <p:notesMasterId r:id="rId25"/>
  </p:notesMasterIdLst>
  <p:handoutMasterIdLst>
    <p:handoutMasterId r:id="rId26"/>
  </p:handoutMasterIdLst>
  <p:sldIdLst>
    <p:sldId id="262" r:id="rId6"/>
    <p:sldId id="263" r:id="rId7"/>
    <p:sldId id="264" r:id="rId8"/>
    <p:sldId id="265" r:id="rId9"/>
    <p:sldId id="266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8" r:id="rId23"/>
    <p:sldId id="297" r:id="rId24"/>
  </p:sldIdLst>
  <p:sldSz cx="9144000" cy="6858000" type="screen4x3"/>
  <p:notesSz cx="6858000" cy="9945688"/>
  <p:custShowLst>
    <p:custShow name="1 Make your plan" id="0">
      <p:sldLst/>
    </p:custShow>
    <p:custShow name="Disclaimer" id="1">
      <p:sldLst/>
    </p:custShow>
    <p:custShow name="FAIS" id="2">
      <p:sldLst/>
    </p:custShow>
    <p:custShow name="MAIN MENU" id="3">
      <p:sldLst/>
    </p:custShow>
  </p:custShow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10" userDrawn="1">
          <p15:clr>
            <a:srgbClr val="A4A3A4"/>
          </p15:clr>
        </p15:guide>
        <p15:guide id="2" orient="horz" pos="2183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  <p15:guide id="4" pos="183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859"/>
    <a:srgbClr val="000000"/>
    <a:srgbClr val="004EA2"/>
    <a:srgbClr val="B9DBFF"/>
    <a:srgbClr val="FFCC66"/>
    <a:srgbClr val="646567"/>
    <a:srgbClr val="FEFEFE"/>
    <a:srgbClr val="FFFFFF"/>
    <a:srgbClr val="F5F5F5"/>
    <a:srgbClr val="024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6272" autoAdjust="0"/>
  </p:normalViewPr>
  <p:slideViewPr>
    <p:cSldViewPr showGuides="1">
      <p:cViewPr>
        <p:scale>
          <a:sx n="99" d="100"/>
          <a:sy n="99" d="100"/>
        </p:scale>
        <p:origin x="-2128" y="-152"/>
      </p:cViewPr>
      <p:guideLst>
        <p:guide orient="horz" pos="2183"/>
        <p:guide orient="horz" pos="618"/>
        <p:guide pos="3810"/>
        <p:guide pos="1837"/>
      </p:guideLst>
    </p:cSldViewPr>
  </p:slideViewPr>
  <p:outlineViewPr>
    <p:cViewPr>
      <p:scale>
        <a:sx n="33" d="100"/>
        <a:sy n="33" d="100"/>
      </p:scale>
      <p:origin x="0" y="-7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4008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handoutMaster" Target="handoutMasters/handoutMaster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34" Type="http://schemas.openxmlformats.org/officeDocument/2006/relationships/customXml" Target="../customXml/item2.xml"/><Relationship Id="rId25" Type="http://schemas.openxmlformats.org/officeDocument/2006/relationships/notesMaster" Target="notesMasters/notes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33" Type="http://schemas.openxmlformats.org/officeDocument/2006/relationships/customXml" Target="../customXml/item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6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11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5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3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9" Type="http://schemas.openxmlformats.org/officeDocument/2006/relationships/slide" Target="slides/slide4.xml"/><Relationship Id="rId22" Type="http://schemas.openxmlformats.org/officeDocument/2006/relationships/slide" Target="slides/slide17.xml"/><Relationship Id="rId27" Type="http://schemas.openxmlformats.org/officeDocument/2006/relationships/printerSettings" Target="printerSettings/printerSettings1.bin"/><Relationship Id="rId30" Type="http://schemas.openxmlformats.org/officeDocument/2006/relationships/viewProps" Target="viewProps.xml"/><Relationship Id="rId14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35" Type="http://schemas.openxmlformats.org/officeDocument/2006/relationships/customXml" Target="../customXml/item3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F6201-D4AA-4AC5-A863-C8612BB589AB}" type="datetimeFigureOut">
              <a:rPr lang="en-ZA" smtClean="0"/>
              <a:t>9/28/17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F9356-79D5-4873-8F0C-CCF14943B8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9340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6916-59C1-4B93-8664-CBF67B6B5B8B}" type="datetimeFigureOut">
              <a:rPr lang="en-ZA" smtClean="0"/>
              <a:t>9/28/17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3C66F-0AF1-4DF3-8631-B89DAFD6D0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75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BLU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 smtClean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 smtClean="0">
                <a:solidFill>
                  <a:schemeClr val="bg1"/>
                </a:solidFill>
              </a:rPr>
              <a:t>for Security Studies </a:t>
            </a:r>
            <a:r>
              <a:rPr lang="en-ZA" sz="800" dirty="0" smtClean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28 September 2017</a:t>
            </a:fld>
            <a:endParaRPr lang="en-ZA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36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836023"/>
            <a:ext cx="9144000" cy="518536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269679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QUOTE STRI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79612" y="1052513"/>
            <a:ext cx="7164387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43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614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PICTUR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79612" y="1052513"/>
            <a:ext cx="6984776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91206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PORTRA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735263" y="1052513"/>
            <a:ext cx="3673475" cy="5184775"/>
          </a:xfrm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812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INFO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348017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INFOGRAPHIC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425978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INFOGRAPH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412134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INFOGRAPH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377281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INFOGRAPHIC GRE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203920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BLUE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64288" y="765175"/>
            <a:ext cx="1979712" cy="6092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 smtClean="0">
                <a:solidFill>
                  <a:schemeClr val="accent1"/>
                </a:solidFill>
              </a:rPr>
              <a:t>© Copyright – Institute </a:t>
            </a:r>
            <a:r>
              <a:rPr lang="en-ZA" sz="800" baseline="0" dirty="0" smtClean="0">
                <a:solidFill>
                  <a:schemeClr val="accent1"/>
                </a:solidFill>
              </a:rPr>
              <a:t>for Security Studies </a:t>
            </a:r>
            <a:r>
              <a:rPr lang="en-ZA" sz="800" dirty="0" smtClean="0">
                <a:solidFill>
                  <a:schemeClr val="accent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accent1"/>
                </a:solidFill>
              </a:rPr>
              <a:pPr algn="l"/>
              <a:t>28 September 2017</a:t>
            </a:fld>
            <a:endParaRPr lang="en-ZA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98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GREE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 smtClean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 smtClean="0">
                <a:solidFill>
                  <a:schemeClr val="bg1"/>
                </a:solidFill>
              </a:rPr>
              <a:t>for Security Studies </a:t>
            </a:r>
            <a:r>
              <a:rPr lang="en-ZA" sz="800" dirty="0" smtClean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28 September 2017</a:t>
            </a:fld>
            <a:endParaRPr lang="en-ZA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7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GREEN 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64288" y="765175"/>
            <a:ext cx="1979712" cy="60928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 smtClean="0">
                <a:solidFill>
                  <a:schemeClr val="accent1"/>
                </a:solidFill>
              </a:rPr>
              <a:t>© Copyright – Institute </a:t>
            </a:r>
            <a:r>
              <a:rPr lang="en-ZA" sz="800" baseline="0" dirty="0" smtClean="0">
                <a:solidFill>
                  <a:schemeClr val="accent1"/>
                </a:solidFill>
              </a:rPr>
              <a:t>for Security Studies </a:t>
            </a:r>
            <a:r>
              <a:rPr lang="en-ZA" sz="800" dirty="0" smtClean="0">
                <a:solidFill>
                  <a:schemeClr val="accent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accent1"/>
                </a:solidFill>
              </a:rPr>
              <a:pPr algn="l"/>
              <a:t>28 September 2017</a:t>
            </a:fld>
            <a:endParaRPr lang="en-ZA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00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024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QUO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294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QUOTE STRI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79612" y="1053000"/>
            <a:ext cx="6985611" cy="49683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532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8739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683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612">
          <p15:clr>
            <a:srgbClr val="FBAE40"/>
          </p15:clr>
        </p15:guide>
        <p15:guide id="4" pos="514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QUOTE STRI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1979612" y="1053000"/>
            <a:ext cx="6985611" cy="4968388"/>
          </a:xfrm>
        </p:spPr>
        <p:txBody>
          <a:bodyPr/>
          <a:lstStyle/>
          <a:p>
            <a:endParaRPr lang="en-ZA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9825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1746">
          <p15:clr>
            <a:srgbClr val="FBAE40"/>
          </p15:clr>
        </p15:guide>
        <p15:guide id="4" pos="514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5"/>
          </p:nvPr>
        </p:nvSpPr>
        <p:spPr>
          <a:xfrm>
            <a:off x="0" y="818607"/>
            <a:ext cx="9144000" cy="520278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358054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836023"/>
            <a:ext cx="9144000" cy="518536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289961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079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QUOTE STRI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79612" y="1052513"/>
            <a:ext cx="7164387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945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137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PICTUR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79612" y="1052513"/>
            <a:ext cx="6984776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394969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PORTRA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735263" y="1052513"/>
            <a:ext cx="3673475" cy="5184775"/>
          </a:xfrm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8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INFO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273600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INFOGRAPHIC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33321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INFOGRAPH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152557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INFOGRAPH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112309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INFOGRAPHIC GRE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68166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GREY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 smtClean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 smtClean="0">
                <a:solidFill>
                  <a:schemeClr val="bg1"/>
                </a:solidFill>
              </a:rPr>
              <a:t>for Security Studies </a:t>
            </a:r>
            <a:r>
              <a:rPr lang="en-ZA" sz="800" dirty="0" smtClean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28 September 2017</a:t>
            </a:fld>
            <a:endParaRPr lang="en-ZA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28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QUO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716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GREY 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64288" y="765175"/>
            <a:ext cx="1979712" cy="60928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 smtClean="0">
                <a:solidFill>
                  <a:schemeClr val="accent1"/>
                </a:solidFill>
              </a:rPr>
              <a:t>© Copyright – Institute </a:t>
            </a:r>
            <a:r>
              <a:rPr lang="en-ZA" sz="800" baseline="0" dirty="0" smtClean="0">
                <a:solidFill>
                  <a:schemeClr val="accent1"/>
                </a:solidFill>
              </a:rPr>
              <a:t>for Security Studies </a:t>
            </a:r>
            <a:r>
              <a:rPr lang="en-ZA" sz="800" dirty="0" smtClean="0">
                <a:solidFill>
                  <a:schemeClr val="accent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accent1"/>
                </a:solidFill>
              </a:rPr>
              <a:pPr algn="l"/>
              <a:t>28 September 2017</a:t>
            </a:fld>
            <a:endParaRPr lang="en-ZA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574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QUO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823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QUOTE STRI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79612" y="1053000"/>
            <a:ext cx="6985611" cy="49683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185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894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357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612">
          <p15:clr>
            <a:srgbClr val="FBAE40"/>
          </p15:clr>
        </p15:guide>
        <p15:guide id="4" pos="514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QUOTE STRI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1979612" y="1053000"/>
            <a:ext cx="6985611" cy="4968388"/>
          </a:xfrm>
        </p:spPr>
        <p:txBody>
          <a:bodyPr/>
          <a:lstStyle/>
          <a:p>
            <a:endParaRPr lang="en-ZA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154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1746">
          <p15:clr>
            <a:srgbClr val="FBAE40"/>
          </p15:clr>
        </p15:guide>
        <p15:guide id="4" pos="514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5"/>
          </p:nvPr>
        </p:nvSpPr>
        <p:spPr>
          <a:xfrm>
            <a:off x="0" y="818607"/>
            <a:ext cx="9144000" cy="520278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408710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836023"/>
            <a:ext cx="9144000" cy="518536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375081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QUOTE STRI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79612" y="1052513"/>
            <a:ext cx="7164387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720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QUOTE STRI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79612" y="1053000"/>
            <a:ext cx="6985611" cy="49683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933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369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PICTUR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79612" y="1052513"/>
            <a:ext cx="6984776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215846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PORTRA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735263" y="1052513"/>
            <a:ext cx="3673475" cy="5184775"/>
          </a:xfrm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409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INFO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345834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INFOGRAPHIC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153181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INFOGRAPH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110322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INFOGRAPH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271395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INFOGRAPHIC GRE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160678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BLUE STRIP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5175"/>
            <a:ext cx="9144000" cy="5256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 smtClean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 smtClean="0">
                <a:solidFill>
                  <a:schemeClr val="bg1"/>
                </a:solidFill>
              </a:rPr>
              <a:t>for Security Studies </a:t>
            </a:r>
            <a:r>
              <a:rPr lang="en-ZA" sz="800" dirty="0" smtClean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28 September 2017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75656" y="6237288"/>
            <a:ext cx="7668344" cy="431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6233175"/>
            <a:ext cx="1296268" cy="4361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519772" y="666936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ctr"/>
            <a:r>
              <a:rPr lang="en-ZA" sz="800" dirty="0" smtClean="0"/>
              <a:t>© Copyright – Institute for Security Studies – </a:t>
            </a:r>
            <a:fld id="{DFBC1DC7-5713-4607-A3D7-8C186A1D215B}" type="datetime3">
              <a:rPr lang="en-ZA" sz="800" smtClean="0"/>
              <a:pPr lvl="0" algn="ctr"/>
              <a:t>28 September 2017</a:t>
            </a:fld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370385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BLUE STRIP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64388" y="765175"/>
            <a:ext cx="1979612" cy="5256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 smtClean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 smtClean="0">
                <a:solidFill>
                  <a:schemeClr val="bg1"/>
                </a:solidFill>
              </a:rPr>
              <a:t>for Security Studies </a:t>
            </a:r>
            <a:r>
              <a:rPr lang="en-ZA" sz="800" dirty="0" smtClean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28 September 2017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75656" y="6237288"/>
            <a:ext cx="7668344" cy="431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6233175"/>
            <a:ext cx="1296268" cy="4361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519772" y="666936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ctr"/>
            <a:r>
              <a:rPr lang="en-ZA" sz="800" dirty="0" smtClean="0"/>
              <a:t>© Copyright – Institute for Security Studies – </a:t>
            </a:r>
            <a:fld id="{DFBC1DC7-5713-4607-A3D7-8C186A1D215B}" type="datetime3">
              <a:rPr lang="en-ZA" sz="800" smtClean="0"/>
              <a:pPr lvl="0" algn="ctr"/>
              <a:t>28 September 2017</a:t>
            </a:fld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549679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372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156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QUO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865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QUOTE STRI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79612" y="1053000"/>
            <a:ext cx="6985611" cy="49683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72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326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569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5148" userDrawn="1">
          <p15:clr>
            <a:srgbClr val="FBAE40"/>
          </p15:clr>
        </p15:guide>
        <p15:guide id="4" pos="612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QUOTE STRI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1979612" y="1053000"/>
            <a:ext cx="6985611" cy="4968388"/>
          </a:xfrm>
        </p:spPr>
        <p:txBody>
          <a:bodyPr/>
          <a:lstStyle/>
          <a:p>
            <a:endParaRPr lang="en-ZA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446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0" pos="5148" userDrawn="1">
          <p15:clr>
            <a:srgbClr val="FBAE40"/>
          </p15:clr>
        </p15:guide>
        <p15:guide id="3" pos="1746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5"/>
          </p:nvPr>
        </p:nvSpPr>
        <p:spPr>
          <a:xfrm>
            <a:off x="0" y="818607"/>
            <a:ext cx="9144000" cy="520278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189663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836023"/>
            <a:ext cx="9144000" cy="518536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493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QUOTE STRI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79612" y="1052513"/>
            <a:ext cx="7164387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618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288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750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453" userDrawn="1">
          <p15:clr>
            <a:srgbClr val="FBAE40"/>
          </p15:clr>
        </p15:guide>
        <p15:guide id="2" orient="horz" pos="1003" userDrawn="1">
          <p15:clr>
            <a:srgbClr val="FBAE40"/>
          </p15:clr>
        </p15:guide>
        <p15:guide id="3" pos="612" userDrawn="1">
          <p15:clr>
            <a:srgbClr val="FBAE40"/>
          </p15:clr>
        </p15:guide>
        <p15:guide id="4" pos="5148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PICTUR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79612" y="1052513"/>
            <a:ext cx="6984776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956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PORTRA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735263" y="1052513"/>
            <a:ext cx="3673475" cy="5184775"/>
          </a:xfrm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863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INFO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51628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INFOGRAPHIC 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242515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INFOGRAPH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221223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S BLUE STRIP INFOGRAPH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243091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INFOGRAPHIC GRE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429291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GREEN STRIP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5175"/>
            <a:ext cx="9144000" cy="5256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 smtClean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 smtClean="0">
                <a:solidFill>
                  <a:schemeClr val="bg1"/>
                </a:solidFill>
              </a:rPr>
              <a:t>for Security Studies </a:t>
            </a:r>
            <a:r>
              <a:rPr lang="en-ZA" sz="800" dirty="0" smtClean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28 September 2017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75656" y="6237288"/>
            <a:ext cx="7668344" cy="431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6233175"/>
            <a:ext cx="1296268" cy="4361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519772" y="666936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ctr"/>
            <a:r>
              <a:rPr lang="en-ZA" sz="800" dirty="0" smtClean="0"/>
              <a:t>© Copyright – Institute for Security Studies – </a:t>
            </a:r>
            <a:fld id="{DFBC1DC7-5713-4607-A3D7-8C186A1D215B}" type="datetime3">
              <a:rPr lang="en-ZA" sz="800" smtClean="0"/>
              <a:pPr lvl="0" algn="ctr"/>
              <a:t>28 September 2017</a:t>
            </a:fld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628739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GREEN STRIP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64388" y="765175"/>
            <a:ext cx="1979612" cy="5256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 smtClean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 smtClean="0">
                <a:solidFill>
                  <a:schemeClr val="bg1"/>
                </a:solidFill>
              </a:rPr>
              <a:t>for Security Studies </a:t>
            </a:r>
            <a:r>
              <a:rPr lang="en-ZA" sz="800" dirty="0" smtClean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28 September 2017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75656" y="6237288"/>
            <a:ext cx="7668344" cy="431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6233175"/>
            <a:ext cx="1296268" cy="4361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519772" y="666936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ctr"/>
            <a:r>
              <a:rPr lang="en-ZA" sz="800" dirty="0" smtClean="0"/>
              <a:t>© Copyright – Institute for Security Studies – </a:t>
            </a:r>
            <a:fld id="{DFBC1DC7-5713-4607-A3D7-8C186A1D215B}" type="datetime3">
              <a:rPr lang="en-ZA" sz="800" smtClean="0"/>
              <a:pPr lvl="0" algn="ctr"/>
              <a:t>28 September 2017</a:t>
            </a:fld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324189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261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QUOTE STRI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1979612" y="1053000"/>
            <a:ext cx="6985611" cy="4968388"/>
          </a:xfrm>
        </p:spPr>
        <p:txBody>
          <a:bodyPr/>
          <a:lstStyle/>
          <a:p>
            <a:endParaRPr lang="en-ZA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642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1746" userDrawn="1">
          <p15:clr>
            <a:srgbClr val="FBAE40"/>
          </p15:clr>
        </p15:guide>
        <p15:guide id="4" pos="514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QUO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939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QUOTE STRI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79612" y="1053000"/>
            <a:ext cx="6985611" cy="49683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9775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273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303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0" pos="612" userDrawn="1">
          <p15:clr>
            <a:srgbClr val="FBAE40"/>
          </p15:clr>
        </p15:guide>
        <p15:guide id="3" pos="5148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QUOTE STRI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1979612" y="1053000"/>
            <a:ext cx="6985611" cy="4968388"/>
          </a:xfrm>
        </p:spPr>
        <p:txBody>
          <a:bodyPr/>
          <a:lstStyle/>
          <a:p>
            <a:endParaRPr lang="en-ZA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0577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0" pos="1746" userDrawn="1">
          <p15:clr>
            <a:srgbClr val="FBAE40"/>
          </p15:clr>
        </p15:guide>
        <p15:guide id="3" pos="5148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5"/>
          </p:nvPr>
        </p:nvSpPr>
        <p:spPr>
          <a:xfrm>
            <a:off x="0" y="818607"/>
            <a:ext cx="9144000" cy="520278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243481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836023"/>
            <a:ext cx="9144000" cy="518536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003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QUOTE STRI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79612" y="1052513"/>
            <a:ext cx="7164387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2696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661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PICTUR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79612" y="1052513"/>
            <a:ext cx="6984776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744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5"/>
          </p:nvPr>
        </p:nvSpPr>
        <p:spPr>
          <a:xfrm>
            <a:off x="0" y="818607"/>
            <a:ext cx="9144000" cy="520278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253448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PORTRA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735263" y="1052513"/>
            <a:ext cx="3673475" cy="5184775"/>
          </a:xfrm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867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INFO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269537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INFOGRAPHIC 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50310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INFOGRAPH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124365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S GREEN STRIP INFOGRAPH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254541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INFOGRAPHIC GRE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112625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20" Type="http://schemas.openxmlformats.org/officeDocument/2006/relationships/theme" Target="../theme/theme4.xml"/><Relationship Id="rId21" Type="http://schemas.openxmlformats.org/officeDocument/2006/relationships/image" Target="../media/image2.jpeg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5.xml"/><Relationship Id="rId20" Type="http://schemas.openxmlformats.org/officeDocument/2006/relationships/theme" Target="../theme/theme5.xml"/><Relationship Id="rId21" Type="http://schemas.openxmlformats.org/officeDocument/2006/relationships/image" Target="../media/image2.jpeg"/><Relationship Id="rId10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9" y="0"/>
            <a:ext cx="6480843" cy="765000"/>
          </a:xfrm>
          <a:prstGeom prst="rect">
            <a:avLst/>
          </a:prstGeom>
        </p:spPr>
        <p:txBody>
          <a:bodyPr vert="horz" lIns="0" tIns="0" rIns="0" bIns="18000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1053000"/>
            <a:ext cx="8785836" cy="4968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 smtClean="0">
                <a:solidFill>
                  <a:schemeClr val="accent1"/>
                </a:solidFill>
              </a:rPr>
              <a:t>© Copyright – Institute </a:t>
            </a:r>
            <a:r>
              <a:rPr lang="en-ZA" sz="800" baseline="0" dirty="0" smtClean="0">
                <a:solidFill>
                  <a:schemeClr val="accent1"/>
                </a:solidFill>
              </a:rPr>
              <a:t>for Security Studies </a:t>
            </a:r>
            <a:r>
              <a:rPr lang="en-ZA" sz="800" dirty="0" smtClean="0">
                <a:solidFill>
                  <a:schemeClr val="accent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accent1"/>
                </a:solidFill>
              </a:rPr>
              <a:pPr algn="l"/>
              <a:t>28 September 2017</a:t>
            </a:fld>
            <a:endParaRPr lang="en-ZA" sz="800" dirty="0">
              <a:solidFill>
                <a:schemeClr val="accent1"/>
              </a:solidFill>
            </a:endParaRPr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</p:nvPr>
        </p:nvSpPr>
        <p:spPr>
          <a:xfrm>
            <a:off x="179387" y="6021388"/>
            <a:ext cx="8785225" cy="2158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87" name="TextBox 86" hidden="1"/>
          <p:cNvSpPr txBox="1"/>
          <p:nvPr userDrawn="1"/>
        </p:nvSpPr>
        <p:spPr>
          <a:xfrm>
            <a:off x="139361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Create</a:t>
            </a:r>
            <a:endParaRPr lang="en-ZA" sz="1100" b="1" dirty="0">
              <a:solidFill>
                <a:schemeClr val="bg2"/>
              </a:solidFill>
            </a:endParaRPr>
          </a:p>
        </p:txBody>
      </p:sp>
      <p:sp>
        <p:nvSpPr>
          <p:cNvPr id="88" name="TextBox 87" hidden="1"/>
          <p:cNvSpPr txBox="1"/>
          <p:nvPr userDrawn="1"/>
        </p:nvSpPr>
        <p:spPr>
          <a:xfrm>
            <a:off x="701220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Grow</a:t>
            </a:r>
            <a:endParaRPr lang="en-ZA" sz="1100" b="1" dirty="0">
              <a:solidFill>
                <a:schemeClr val="bg2"/>
              </a:solidFill>
            </a:endParaRPr>
          </a:p>
        </p:txBody>
      </p:sp>
      <p:sp>
        <p:nvSpPr>
          <p:cNvPr id="89" name="TextBox 88" hidden="1"/>
          <p:cNvSpPr txBox="1"/>
          <p:nvPr userDrawn="1"/>
        </p:nvSpPr>
        <p:spPr>
          <a:xfrm>
            <a:off x="1272316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Protect</a:t>
            </a:r>
            <a:endParaRPr lang="en-ZA" sz="1100" b="1" dirty="0">
              <a:solidFill>
                <a:schemeClr val="bg2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965120" y="6489700"/>
            <a:ext cx="179388" cy="179388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fld id="{A6314156-D77B-4F23-91FF-7B77E431775B}" type="slidenum">
              <a:rPr lang="en-ZA" sz="800" smtClean="0">
                <a:solidFill>
                  <a:schemeClr val="bg1"/>
                </a:solidFill>
              </a:rPr>
              <a:pPr algn="ctr"/>
              <a:t>‹#›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196863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811" r:id="rId2"/>
    <p:sldLayoutId id="2147483675" r:id="rId3"/>
    <p:sldLayoutId id="2147483693" r:id="rId4"/>
    <p:sldLayoutId id="2147483807" r:id="rId5"/>
    <p:sldLayoutId id="2147483691" r:id="rId6"/>
    <p:sldLayoutId id="2147483704" r:id="rId7"/>
    <p:sldLayoutId id="2147483808" r:id="rId8"/>
    <p:sldLayoutId id="2147483703" r:id="rId9"/>
    <p:sldLayoutId id="2147483705" r:id="rId10"/>
    <p:sldLayoutId id="2147483809" r:id="rId11"/>
    <p:sldLayoutId id="2147483754" r:id="rId12"/>
    <p:sldLayoutId id="2147483752" r:id="rId13"/>
    <p:sldLayoutId id="2147483702" r:id="rId14"/>
    <p:sldLayoutId id="2147483694" r:id="rId15"/>
    <p:sldLayoutId id="2147483695" r:id="rId16"/>
    <p:sldLayoutId id="2147483696" r:id="rId17"/>
    <p:sldLayoutId id="2147483697" r:id="rId18"/>
    <p:sldLayoutId id="2147483810" r:id="rId19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000" b="0" kern="1200" cap="all" baseline="0">
          <a:solidFill>
            <a:schemeClr val="accent1"/>
          </a:solidFill>
          <a:latin typeface="Arial Narrow" panose="020B0606020202030204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>
          <a:solidFill>
            <a:schemeClr val="accent1"/>
          </a:solidFill>
          <a:latin typeface="Arial Narrow" panose="020B0606020202030204" pitchFamily="34" charset="0"/>
          <a:ea typeface="+mn-ea"/>
          <a:cs typeface="+mn-cs"/>
        </a:defRPr>
      </a:lvl1pPr>
      <a:lvl2pPr marL="182563" indent="-182563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35718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-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541338" indent="-1841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715963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pos="1111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8" pos="4649" userDrawn="1">
          <p15:clr>
            <a:srgbClr val="F26B43"/>
          </p15:clr>
        </p15:guide>
        <p15:guide id="9" pos="1247" userDrawn="1">
          <p15:clr>
            <a:srgbClr val="F26B43"/>
          </p15:clr>
        </p15:guide>
        <p15:guide id="10" pos="2245" userDrawn="1">
          <p15:clr>
            <a:srgbClr val="F26B43"/>
          </p15:clr>
        </p15:guide>
        <p15:guide id="11" pos="2381" userDrawn="1">
          <p15:clr>
            <a:srgbClr val="F26B43"/>
          </p15:clr>
        </p15:guide>
        <p15:guide id="12" pos="3379" userDrawn="1">
          <p15:clr>
            <a:srgbClr val="F26B43"/>
          </p15:clr>
        </p15:guide>
        <p15:guide id="13" pos="3515" userDrawn="1">
          <p15:clr>
            <a:srgbClr val="F26B43"/>
          </p15:clr>
        </p15:guide>
        <p15:guide id="14" pos="4513" userDrawn="1">
          <p15:clr>
            <a:srgbClr val="F26B43"/>
          </p15:clr>
        </p15:guide>
        <p15:guide id="15" orient="horz" pos="1344" userDrawn="1">
          <p15:clr>
            <a:srgbClr val="F26B43"/>
          </p15:clr>
        </p15:guide>
        <p15:guide id="16" orient="horz" pos="1480" userDrawn="1">
          <p15:clr>
            <a:srgbClr val="F26B43"/>
          </p15:clr>
        </p15:guide>
        <p15:guide id="17" orient="horz" pos="2160" userDrawn="1">
          <p15:clr>
            <a:srgbClr val="F26B43"/>
          </p15:clr>
        </p15:guide>
        <p15:guide id="18" orient="horz" pos="2296" userDrawn="1">
          <p15:clr>
            <a:srgbClr val="F26B43"/>
          </p15:clr>
        </p15:guide>
        <p15:guide id="20" orient="horz" pos="2976" userDrawn="1">
          <p15:clr>
            <a:srgbClr val="F26B43"/>
          </p15:clr>
        </p15:guide>
        <p15:guide id="21" orient="horz" pos="3112" userDrawn="1">
          <p15:clr>
            <a:srgbClr val="F26B43"/>
          </p15:clr>
        </p15:guide>
        <p15:guide id="22" orient="horz" pos="4201" userDrawn="1">
          <p15:clr>
            <a:srgbClr val="F26B43"/>
          </p15:clr>
        </p15:guide>
        <p15:guide id="23" orient="horz" pos="32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9" y="0"/>
            <a:ext cx="6480843" cy="765000"/>
          </a:xfrm>
          <a:prstGeom prst="rect">
            <a:avLst/>
          </a:prstGeom>
        </p:spPr>
        <p:txBody>
          <a:bodyPr vert="horz" lIns="0" tIns="0" rIns="0" bIns="18000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1053000"/>
            <a:ext cx="8785836" cy="4968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 smtClean="0">
                <a:solidFill>
                  <a:schemeClr val="tx1"/>
                </a:solidFill>
              </a:rPr>
              <a:t>© Copyright – Institute </a:t>
            </a:r>
            <a:r>
              <a:rPr lang="en-ZA" sz="800" baseline="0" dirty="0" smtClean="0">
                <a:solidFill>
                  <a:schemeClr val="tx1"/>
                </a:solidFill>
              </a:rPr>
              <a:t>for Security Studies </a:t>
            </a:r>
            <a:r>
              <a:rPr lang="en-ZA" sz="800" dirty="0" smtClean="0">
                <a:solidFill>
                  <a:schemeClr val="tx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tx1"/>
                </a:solidFill>
              </a:rPr>
              <a:pPr algn="l"/>
              <a:t>28 September 2017</a:t>
            </a:fld>
            <a:endParaRPr lang="en-ZA" sz="800" dirty="0">
              <a:solidFill>
                <a:schemeClr val="tx1"/>
              </a:solidFill>
            </a:endParaRPr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</p:nvPr>
        </p:nvSpPr>
        <p:spPr>
          <a:xfrm>
            <a:off x="179387" y="6021388"/>
            <a:ext cx="8785225" cy="2158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87" name="TextBox 86" hidden="1"/>
          <p:cNvSpPr txBox="1"/>
          <p:nvPr userDrawn="1"/>
        </p:nvSpPr>
        <p:spPr>
          <a:xfrm>
            <a:off x="139361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Create</a:t>
            </a:r>
            <a:endParaRPr lang="en-ZA" sz="1100" b="1" dirty="0">
              <a:solidFill>
                <a:schemeClr val="bg2"/>
              </a:solidFill>
            </a:endParaRPr>
          </a:p>
        </p:txBody>
      </p:sp>
      <p:sp>
        <p:nvSpPr>
          <p:cNvPr id="88" name="TextBox 87" hidden="1"/>
          <p:cNvSpPr txBox="1"/>
          <p:nvPr userDrawn="1"/>
        </p:nvSpPr>
        <p:spPr>
          <a:xfrm>
            <a:off x="701220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Grow</a:t>
            </a:r>
            <a:endParaRPr lang="en-ZA" sz="1100" b="1" dirty="0">
              <a:solidFill>
                <a:schemeClr val="bg2"/>
              </a:solidFill>
            </a:endParaRPr>
          </a:p>
        </p:txBody>
      </p:sp>
      <p:sp>
        <p:nvSpPr>
          <p:cNvPr id="89" name="TextBox 88" hidden="1"/>
          <p:cNvSpPr txBox="1"/>
          <p:nvPr userDrawn="1"/>
        </p:nvSpPr>
        <p:spPr>
          <a:xfrm>
            <a:off x="1272316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Protect</a:t>
            </a:r>
            <a:endParaRPr lang="en-ZA" sz="1100" b="1" dirty="0">
              <a:solidFill>
                <a:schemeClr val="bg2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965120" y="6489700"/>
            <a:ext cx="179388" cy="1793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fld id="{A6314156-D77B-4F23-91FF-7B77E431775B}" type="slidenum">
              <a:rPr lang="en-ZA" sz="800" smtClean="0">
                <a:solidFill>
                  <a:schemeClr val="bg1"/>
                </a:solidFill>
              </a:rPr>
              <a:pPr algn="ctr"/>
              <a:t>‹#›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411062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000" b="0" kern="1200" cap="all" baseline="0">
          <a:solidFill>
            <a:schemeClr val="tx1"/>
          </a:solidFill>
          <a:latin typeface="Arial Narrow" panose="020B0606020202030204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182563" indent="-182563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357188" indent="-174625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-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541338" indent="-18415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»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715963" indent="-174625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-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1111">
          <p15:clr>
            <a:srgbClr val="F26B43"/>
          </p15:clr>
        </p15:guide>
        <p15:guide id="7" orient="horz" pos="663">
          <p15:clr>
            <a:srgbClr val="F26B43"/>
          </p15:clr>
        </p15:guide>
        <p15:guide id="8" pos="4649">
          <p15:clr>
            <a:srgbClr val="F26B43"/>
          </p15:clr>
        </p15:guide>
        <p15:guide id="9" pos="1247">
          <p15:clr>
            <a:srgbClr val="F26B43"/>
          </p15:clr>
        </p15:guide>
        <p15:guide id="10" pos="2245">
          <p15:clr>
            <a:srgbClr val="F26B43"/>
          </p15:clr>
        </p15:guide>
        <p15:guide id="11" pos="2381">
          <p15:clr>
            <a:srgbClr val="F26B43"/>
          </p15:clr>
        </p15:guide>
        <p15:guide id="12" pos="3379">
          <p15:clr>
            <a:srgbClr val="F26B43"/>
          </p15:clr>
        </p15:guide>
        <p15:guide id="13" pos="3515">
          <p15:clr>
            <a:srgbClr val="F26B43"/>
          </p15:clr>
        </p15:guide>
        <p15:guide id="14" pos="4513">
          <p15:clr>
            <a:srgbClr val="F26B43"/>
          </p15:clr>
        </p15:guide>
        <p15:guide id="15" orient="horz" pos="1344">
          <p15:clr>
            <a:srgbClr val="F26B43"/>
          </p15:clr>
        </p15:guide>
        <p15:guide id="16" orient="horz" pos="1480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orient="horz" pos="2296">
          <p15:clr>
            <a:srgbClr val="F26B43"/>
          </p15:clr>
        </p15:guide>
        <p15:guide id="19" orient="horz" pos="2976">
          <p15:clr>
            <a:srgbClr val="F26B43"/>
          </p15:clr>
        </p15:guide>
        <p15:guide id="20" orient="horz" pos="3112">
          <p15:clr>
            <a:srgbClr val="F26B43"/>
          </p15:clr>
        </p15:guide>
        <p15:guide id="21" orient="horz" pos="4201">
          <p15:clr>
            <a:srgbClr val="F26B43"/>
          </p15:clr>
        </p15:guide>
        <p15:guide id="22" orient="horz" pos="32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9" y="0"/>
            <a:ext cx="6480843" cy="765000"/>
          </a:xfrm>
          <a:prstGeom prst="rect">
            <a:avLst/>
          </a:prstGeom>
        </p:spPr>
        <p:txBody>
          <a:bodyPr vert="horz" lIns="0" tIns="0" rIns="0" bIns="18000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1053000"/>
            <a:ext cx="8785836" cy="4968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 smtClean="0">
                <a:solidFill>
                  <a:schemeClr val="tx1"/>
                </a:solidFill>
              </a:rPr>
              <a:t>© Copyright – Institute </a:t>
            </a:r>
            <a:r>
              <a:rPr lang="en-ZA" sz="800" baseline="0" dirty="0" smtClean="0">
                <a:solidFill>
                  <a:schemeClr val="tx1"/>
                </a:solidFill>
              </a:rPr>
              <a:t>for Security Studies </a:t>
            </a:r>
            <a:r>
              <a:rPr lang="en-ZA" sz="800" dirty="0" smtClean="0">
                <a:solidFill>
                  <a:schemeClr val="tx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tx1"/>
                </a:solidFill>
              </a:rPr>
              <a:pPr algn="l"/>
              <a:t>28 September 2017</a:t>
            </a:fld>
            <a:endParaRPr lang="en-ZA" sz="800" dirty="0">
              <a:solidFill>
                <a:schemeClr val="tx1"/>
              </a:solidFill>
            </a:endParaRPr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</p:nvPr>
        </p:nvSpPr>
        <p:spPr>
          <a:xfrm>
            <a:off x="179387" y="6021388"/>
            <a:ext cx="8785225" cy="2158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87" name="TextBox 86" hidden="1"/>
          <p:cNvSpPr txBox="1"/>
          <p:nvPr userDrawn="1"/>
        </p:nvSpPr>
        <p:spPr>
          <a:xfrm>
            <a:off x="139361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Create</a:t>
            </a:r>
            <a:endParaRPr lang="en-ZA" sz="1100" b="1" dirty="0">
              <a:solidFill>
                <a:schemeClr val="bg2"/>
              </a:solidFill>
            </a:endParaRPr>
          </a:p>
        </p:txBody>
      </p:sp>
      <p:sp>
        <p:nvSpPr>
          <p:cNvPr id="88" name="TextBox 87" hidden="1"/>
          <p:cNvSpPr txBox="1"/>
          <p:nvPr userDrawn="1"/>
        </p:nvSpPr>
        <p:spPr>
          <a:xfrm>
            <a:off x="701220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Grow</a:t>
            </a:r>
            <a:endParaRPr lang="en-ZA" sz="1100" b="1" dirty="0">
              <a:solidFill>
                <a:schemeClr val="bg2"/>
              </a:solidFill>
            </a:endParaRPr>
          </a:p>
        </p:txBody>
      </p:sp>
      <p:sp>
        <p:nvSpPr>
          <p:cNvPr id="89" name="TextBox 88" hidden="1"/>
          <p:cNvSpPr txBox="1"/>
          <p:nvPr userDrawn="1"/>
        </p:nvSpPr>
        <p:spPr>
          <a:xfrm>
            <a:off x="1272316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Protect</a:t>
            </a:r>
            <a:endParaRPr lang="en-ZA" sz="1100" b="1" dirty="0">
              <a:solidFill>
                <a:schemeClr val="bg2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965120" y="6489700"/>
            <a:ext cx="179388" cy="179388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fld id="{A6314156-D77B-4F23-91FF-7B77E431775B}" type="slidenum">
              <a:rPr lang="en-ZA" sz="800" smtClean="0">
                <a:solidFill>
                  <a:schemeClr val="bg1"/>
                </a:solidFill>
              </a:rPr>
              <a:pPr algn="ctr"/>
              <a:t>‹#›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42779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000" b="0" kern="1200" cap="all" baseline="0">
          <a:solidFill>
            <a:schemeClr val="tx1"/>
          </a:solidFill>
          <a:latin typeface="Arial Narrow" panose="020B0606020202030204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182563" indent="-182563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2pPr>
      <a:lvl3pPr marL="357188" indent="-17462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-"/>
        <a:defRPr sz="1800" kern="120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3pPr>
      <a:lvl4pPr marL="541338" indent="-1841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4pPr>
      <a:lvl5pPr marL="715963" indent="-17462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-"/>
        <a:defRPr sz="1600" kern="120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1111">
          <p15:clr>
            <a:srgbClr val="F26B43"/>
          </p15:clr>
        </p15:guide>
        <p15:guide id="7" orient="horz" pos="663">
          <p15:clr>
            <a:srgbClr val="F26B43"/>
          </p15:clr>
        </p15:guide>
        <p15:guide id="8" pos="4649">
          <p15:clr>
            <a:srgbClr val="F26B43"/>
          </p15:clr>
        </p15:guide>
        <p15:guide id="9" pos="1247">
          <p15:clr>
            <a:srgbClr val="F26B43"/>
          </p15:clr>
        </p15:guide>
        <p15:guide id="10" pos="2245">
          <p15:clr>
            <a:srgbClr val="F26B43"/>
          </p15:clr>
        </p15:guide>
        <p15:guide id="11" pos="2381">
          <p15:clr>
            <a:srgbClr val="F26B43"/>
          </p15:clr>
        </p15:guide>
        <p15:guide id="12" pos="3379">
          <p15:clr>
            <a:srgbClr val="F26B43"/>
          </p15:clr>
        </p15:guide>
        <p15:guide id="13" pos="3515">
          <p15:clr>
            <a:srgbClr val="F26B43"/>
          </p15:clr>
        </p15:guide>
        <p15:guide id="14" pos="4513">
          <p15:clr>
            <a:srgbClr val="F26B43"/>
          </p15:clr>
        </p15:guide>
        <p15:guide id="15" orient="horz" pos="1344">
          <p15:clr>
            <a:srgbClr val="F26B43"/>
          </p15:clr>
        </p15:guide>
        <p15:guide id="16" orient="horz" pos="1480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orient="horz" pos="2296">
          <p15:clr>
            <a:srgbClr val="F26B43"/>
          </p15:clr>
        </p15:guide>
        <p15:guide id="19" orient="horz" pos="2976">
          <p15:clr>
            <a:srgbClr val="F26B43"/>
          </p15:clr>
        </p15:guide>
        <p15:guide id="20" orient="horz" pos="3112">
          <p15:clr>
            <a:srgbClr val="F26B43"/>
          </p15:clr>
        </p15:guide>
        <p15:guide id="21" orient="horz" pos="4201">
          <p15:clr>
            <a:srgbClr val="F26B43"/>
          </p15:clr>
        </p15:guide>
        <p15:guide id="22" orient="horz" pos="32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39652" y="6237288"/>
            <a:ext cx="7704348" cy="431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9" y="0"/>
            <a:ext cx="6480843" cy="765000"/>
          </a:xfrm>
          <a:prstGeom prst="rect">
            <a:avLst/>
          </a:prstGeom>
        </p:spPr>
        <p:txBody>
          <a:bodyPr vert="horz" lIns="0" tIns="0" rIns="0" bIns="18000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1053000"/>
            <a:ext cx="8785836" cy="4968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</p:nvPr>
        </p:nvSpPr>
        <p:spPr>
          <a:xfrm>
            <a:off x="179387" y="6021388"/>
            <a:ext cx="8785225" cy="2158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87" name="TextBox 86" hidden="1"/>
          <p:cNvSpPr txBox="1"/>
          <p:nvPr userDrawn="1"/>
        </p:nvSpPr>
        <p:spPr>
          <a:xfrm>
            <a:off x="139361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Create</a:t>
            </a:r>
            <a:endParaRPr lang="en-ZA" sz="1100" b="1" dirty="0">
              <a:solidFill>
                <a:schemeClr val="bg2"/>
              </a:solidFill>
            </a:endParaRPr>
          </a:p>
        </p:txBody>
      </p:sp>
      <p:sp>
        <p:nvSpPr>
          <p:cNvPr id="88" name="TextBox 87" hidden="1"/>
          <p:cNvSpPr txBox="1"/>
          <p:nvPr userDrawn="1"/>
        </p:nvSpPr>
        <p:spPr>
          <a:xfrm>
            <a:off x="701220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Grow</a:t>
            </a:r>
            <a:endParaRPr lang="en-ZA" sz="1100" b="1" dirty="0">
              <a:solidFill>
                <a:schemeClr val="bg2"/>
              </a:solidFill>
            </a:endParaRPr>
          </a:p>
        </p:txBody>
      </p:sp>
      <p:sp>
        <p:nvSpPr>
          <p:cNvPr id="89" name="TextBox 88" hidden="1"/>
          <p:cNvSpPr txBox="1"/>
          <p:nvPr userDrawn="1"/>
        </p:nvSpPr>
        <p:spPr>
          <a:xfrm>
            <a:off x="1272316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Protect</a:t>
            </a:r>
            <a:endParaRPr lang="en-ZA" sz="1100" b="1" dirty="0">
              <a:solidFill>
                <a:schemeClr val="bg2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6233175"/>
            <a:ext cx="1296268" cy="436185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965120" y="6489700"/>
            <a:ext cx="179388" cy="179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A6314156-D77B-4F23-91FF-7B77E431775B}" type="slidenum">
              <a:rPr lang="en-ZA" sz="800" smtClean="0">
                <a:solidFill>
                  <a:schemeClr val="bg1"/>
                </a:solidFill>
              </a:rPr>
              <a:pPr algn="ctr"/>
              <a:t>‹#›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519772" y="666936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ctr"/>
            <a:r>
              <a:rPr lang="en-ZA" sz="800" dirty="0" smtClean="0"/>
              <a:t>© Copyright – Institute for Security Studies – </a:t>
            </a:r>
            <a:fld id="{DFBC1DC7-5713-4607-A3D7-8C186A1D215B}" type="datetime3">
              <a:rPr lang="en-ZA" sz="800" smtClean="0"/>
              <a:pPr lvl="0" algn="ctr"/>
              <a:t>28 September 2017</a:t>
            </a:fld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279064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52" r:id="rId2"/>
    <p:sldLayoutId id="2147483728" r:id="rId3"/>
    <p:sldLayoutId id="2147483729" r:id="rId4"/>
    <p:sldLayoutId id="2147483853" r:id="rId5"/>
    <p:sldLayoutId id="2147483730" r:id="rId6"/>
    <p:sldLayoutId id="2147483731" r:id="rId7"/>
    <p:sldLayoutId id="2147483854" r:id="rId8"/>
    <p:sldLayoutId id="2147483732" r:id="rId9"/>
    <p:sldLayoutId id="2147483733" r:id="rId10"/>
    <p:sldLayoutId id="2147483855" r:id="rId11"/>
    <p:sldLayoutId id="2147483753" r:id="rId12"/>
    <p:sldLayoutId id="2147483856" r:id="rId13"/>
    <p:sldLayoutId id="2147483734" r:id="rId14"/>
    <p:sldLayoutId id="2147483735" r:id="rId15"/>
    <p:sldLayoutId id="2147483737" r:id="rId16"/>
    <p:sldLayoutId id="2147483736" r:id="rId17"/>
    <p:sldLayoutId id="2147483857" r:id="rId18"/>
    <p:sldLayoutId id="2147483858" r:id="rId19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000" b="0" kern="1200" cap="all" baseline="0">
          <a:solidFill>
            <a:schemeClr val="accent1"/>
          </a:solidFill>
          <a:latin typeface="Arial Narrow" panose="020B0606020202030204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>
          <a:solidFill>
            <a:schemeClr val="accent1"/>
          </a:solidFill>
          <a:latin typeface="Arial Narrow" panose="020B0606020202030204" pitchFamily="34" charset="0"/>
          <a:ea typeface="+mn-ea"/>
          <a:cs typeface="+mn-cs"/>
        </a:defRPr>
      </a:lvl1pPr>
      <a:lvl2pPr marL="182563" indent="-182563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35718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-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541338" indent="-1841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715963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1111">
          <p15:clr>
            <a:srgbClr val="F26B43"/>
          </p15:clr>
        </p15:guide>
        <p15:guide id="7" orient="horz" pos="663">
          <p15:clr>
            <a:srgbClr val="F26B43"/>
          </p15:clr>
        </p15:guide>
        <p15:guide id="8" pos="4649">
          <p15:clr>
            <a:srgbClr val="F26B43"/>
          </p15:clr>
        </p15:guide>
        <p15:guide id="9" pos="1247">
          <p15:clr>
            <a:srgbClr val="F26B43"/>
          </p15:clr>
        </p15:guide>
        <p15:guide id="10" pos="2245">
          <p15:clr>
            <a:srgbClr val="F26B43"/>
          </p15:clr>
        </p15:guide>
        <p15:guide id="11" pos="2381">
          <p15:clr>
            <a:srgbClr val="F26B43"/>
          </p15:clr>
        </p15:guide>
        <p15:guide id="12" pos="3379">
          <p15:clr>
            <a:srgbClr val="F26B43"/>
          </p15:clr>
        </p15:guide>
        <p15:guide id="13" pos="3515">
          <p15:clr>
            <a:srgbClr val="F26B43"/>
          </p15:clr>
        </p15:guide>
        <p15:guide id="14" pos="4513">
          <p15:clr>
            <a:srgbClr val="F26B43"/>
          </p15:clr>
        </p15:guide>
        <p15:guide id="15" orient="horz" pos="1344">
          <p15:clr>
            <a:srgbClr val="F26B43"/>
          </p15:clr>
        </p15:guide>
        <p15:guide id="16" orient="horz" pos="1480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orient="horz" pos="2296">
          <p15:clr>
            <a:srgbClr val="F26B43"/>
          </p15:clr>
        </p15:guide>
        <p15:guide id="19" orient="horz" pos="2976">
          <p15:clr>
            <a:srgbClr val="F26B43"/>
          </p15:clr>
        </p15:guide>
        <p15:guide id="20" orient="horz" pos="3112">
          <p15:clr>
            <a:srgbClr val="F26B43"/>
          </p15:clr>
        </p15:guide>
        <p15:guide id="21" orient="horz" pos="4201">
          <p15:clr>
            <a:srgbClr val="F26B43"/>
          </p15:clr>
        </p15:guide>
        <p15:guide id="22" orient="horz" pos="32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39652" y="6237288"/>
            <a:ext cx="7704348" cy="431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9" y="0"/>
            <a:ext cx="6480843" cy="765000"/>
          </a:xfrm>
          <a:prstGeom prst="rect">
            <a:avLst/>
          </a:prstGeom>
        </p:spPr>
        <p:txBody>
          <a:bodyPr vert="horz" lIns="0" tIns="0" rIns="0" bIns="18000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1053000"/>
            <a:ext cx="8785836" cy="4968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</p:nvPr>
        </p:nvSpPr>
        <p:spPr>
          <a:xfrm>
            <a:off x="179387" y="6021388"/>
            <a:ext cx="8785225" cy="2158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87" name="TextBox 86" hidden="1"/>
          <p:cNvSpPr txBox="1"/>
          <p:nvPr userDrawn="1"/>
        </p:nvSpPr>
        <p:spPr>
          <a:xfrm>
            <a:off x="139361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Create</a:t>
            </a:r>
            <a:endParaRPr lang="en-ZA" sz="1100" b="1" dirty="0">
              <a:solidFill>
                <a:schemeClr val="bg2"/>
              </a:solidFill>
            </a:endParaRPr>
          </a:p>
        </p:txBody>
      </p:sp>
      <p:sp>
        <p:nvSpPr>
          <p:cNvPr id="88" name="TextBox 87" hidden="1"/>
          <p:cNvSpPr txBox="1"/>
          <p:nvPr userDrawn="1"/>
        </p:nvSpPr>
        <p:spPr>
          <a:xfrm>
            <a:off x="701220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Grow</a:t>
            </a:r>
            <a:endParaRPr lang="en-ZA" sz="1100" b="1" dirty="0">
              <a:solidFill>
                <a:schemeClr val="bg2"/>
              </a:solidFill>
            </a:endParaRPr>
          </a:p>
        </p:txBody>
      </p:sp>
      <p:sp>
        <p:nvSpPr>
          <p:cNvPr id="89" name="TextBox 88" hidden="1"/>
          <p:cNvSpPr txBox="1"/>
          <p:nvPr userDrawn="1"/>
        </p:nvSpPr>
        <p:spPr>
          <a:xfrm>
            <a:off x="1272316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 smtClean="0">
                <a:solidFill>
                  <a:schemeClr val="bg2"/>
                </a:solidFill>
              </a:rPr>
              <a:t>Protect</a:t>
            </a:r>
            <a:endParaRPr lang="en-ZA" sz="1100" b="1" dirty="0">
              <a:solidFill>
                <a:schemeClr val="bg2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6233175"/>
            <a:ext cx="1296268" cy="436185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965120" y="6489700"/>
            <a:ext cx="179388" cy="179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A6314156-D77B-4F23-91FF-7B77E431775B}" type="slidenum">
              <a:rPr lang="en-ZA" sz="800" smtClean="0">
                <a:solidFill>
                  <a:schemeClr val="bg1"/>
                </a:solidFill>
              </a:rPr>
              <a:pPr algn="ctr"/>
              <a:t>‹#›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519772" y="666936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ctr"/>
            <a:r>
              <a:rPr lang="en-ZA" sz="800" dirty="0" smtClean="0"/>
              <a:t>© Copyright – Institute for Security Studies – </a:t>
            </a:r>
            <a:fld id="{DFBC1DC7-5713-4607-A3D7-8C186A1D215B}" type="datetime3">
              <a:rPr lang="en-ZA" sz="800" smtClean="0"/>
              <a:pPr lvl="0" algn="ctr"/>
              <a:t>28 September 2017</a:t>
            </a:fld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170640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000" b="0" kern="1200" cap="all" baseline="0">
          <a:solidFill>
            <a:schemeClr val="tx1"/>
          </a:solidFill>
          <a:latin typeface="Arial Narrow" panose="020B0606020202030204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182563" indent="-182563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357188" indent="-174625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-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541338" indent="-18415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715963" indent="-174625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-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1111">
          <p15:clr>
            <a:srgbClr val="F26B43"/>
          </p15:clr>
        </p15:guide>
        <p15:guide id="7" orient="horz" pos="663">
          <p15:clr>
            <a:srgbClr val="F26B43"/>
          </p15:clr>
        </p15:guide>
        <p15:guide id="8" pos="4649">
          <p15:clr>
            <a:srgbClr val="F26B43"/>
          </p15:clr>
        </p15:guide>
        <p15:guide id="9" pos="1247">
          <p15:clr>
            <a:srgbClr val="F26B43"/>
          </p15:clr>
        </p15:guide>
        <p15:guide id="10" pos="2245">
          <p15:clr>
            <a:srgbClr val="F26B43"/>
          </p15:clr>
        </p15:guide>
        <p15:guide id="11" pos="2381">
          <p15:clr>
            <a:srgbClr val="F26B43"/>
          </p15:clr>
        </p15:guide>
        <p15:guide id="12" pos="3379">
          <p15:clr>
            <a:srgbClr val="F26B43"/>
          </p15:clr>
        </p15:guide>
        <p15:guide id="13" pos="3515">
          <p15:clr>
            <a:srgbClr val="F26B43"/>
          </p15:clr>
        </p15:guide>
        <p15:guide id="14" pos="4513">
          <p15:clr>
            <a:srgbClr val="F26B43"/>
          </p15:clr>
        </p15:guide>
        <p15:guide id="15" orient="horz" pos="1344">
          <p15:clr>
            <a:srgbClr val="F26B43"/>
          </p15:clr>
        </p15:guide>
        <p15:guide id="16" orient="horz" pos="1480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orient="horz" pos="2296">
          <p15:clr>
            <a:srgbClr val="F26B43"/>
          </p15:clr>
        </p15:guide>
        <p15:guide id="19" orient="horz" pos="2976">
          <p15:clr>
            <a:srgbClr val="F26B43"/>
          </p15:clr>
        </p15:guide>
        <p15:guide id="20" orient="horz" pos="3112">
          <p15:clr>
            <a:srgbClr val="F26B43"/>
          </p15:clr>
        </p15:guide>
        <p15:guide id="21" orient="horz" pos="4201">
          <p15:clr>
            <a:srgbClr val="F26B43"/>
          </p15:clr>
        </p15:guide>
        <p15:guide id="22" orient="horz" pos="3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9143999" cy="1188132"/>
          </a:xfrm>
        </p:spPr>
        <p:txBody>
          <a:bodyPr bIns="0" anchor="ctr" anchorCtr="1">
            <a:noAutofit/>
          </a:bodyPr>
          <a:lstStyle/>
          <a:p>
            <a:pPr algn="ctr"/>
            <a:r>
              <a:rPr lang="en-ZA" sz="3200" dirty="0" smtClean="0">
                <a:solidFill>
                  <a:srgbClr val="FFFF00"/>
                </a:solidFill>
              </a:rPr>
              <a:t>The </a:t>
            </a:r>
            <a:r>
              <a:rPr lang="en-ZA" sz="3200" dirty="0">
                <a:solidFill>
                  <a:srgbClr val="FFFF00"/>
                </a:solidFill>
              </a:rPr>
              <a:t>challenges and success of the ASF – The case of the verification and validation of the forces.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80" y="5157192"/>
            <a:ext cx="507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Presented by:  Brigadier Hester Adriana Paneras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Institute for Security Studies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7804" y="26369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ZA" sz="2400" b="1" dirty="0">
                <a:solidFill>
                  <a:srgbClr val="FFFFFF"/>
                </a:solidFill>
              </a:rPr>
              <a:t>AFRICA'S SECURITY TRIAD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856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MISSION SUPPORT LOGISTICS AND FUNDING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b="1" dirty="0" smtClean="0"/>
              <a:t>Mission support concept and procedures centred </a:t>
            </a:r>
            <a:r>
              <a:rPr lang="en-GB" sz="2000" b="1" dirty="0"/>
              <a:t>on military logistics </a:t>
            </a:r>
            <a:endParaRPr lang="en-GB" sz="2000" b="1" dirty="0" smtClean="0"/>
          </a:p>
          <a:p>
            <a:pPr marL="285750" indent="-285750">
              <a:buFont typeface="Arial"/>
              <a:buChar char="•"/>
            </a:pPr>
            <a:r>
              <a:rPr lang="en-GB" sz="2000" b="1" dirty="0" smtClean="0"/>
              <a:t>Not evident how human resource, logistical and administration needs and requirements for civilians and police is dealt with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GB" sz="2000" b="1" dirty="0" smtClean="0"/>
              <a:t>Regional Logistic Depots in process of establishment </a:t>
            </a:r>
          </a:p>
          <a:p>
            <a:pPr marL="622300" indent="-355600">
              <a:spcBef>
                <a:spcPts val="0"/>
              </a:spcBef>
              <a:buFont typeface="Courier New"/>
              <a:buChar char="o"/>
            </a:pPr>
            <a:r>
              <a:rPr lang="en-GB" dirty="0" smtClean="0"/>
              <a:t>Funding is problematic</a:t>
            </a:r>
          </a:p>
          <a:p>
            <a:pPr marL="622300" indent="-355600">
              <a:spcBef>
                <a:spcPts val="0"/>
              </a:spcBef>
              <a:buFont typeface="Courier New"/>
              <a:buChar char="o"/>
            </a:pPr>
            <a:r>
              <a:rPr lang="en-GB" dirty="0" smtClean="0"/>
              <a:t>Start up equipment with support of Donors\</a:t>
            </a:r>
          </a:p>
          <a:p>
            <a:pPr marL="622300" indent="-355600">
              <a:spcBef>
                <a:spcPts val="0"/>
              </a:spcBef>
              <a:buFont typeface="Courier New"/>
              <a:buChar char="o"/>
            </a:pPr>
            <a:r>
              <a:rPr lang="en-GB" dirty="0" smtClean="0"/>
              <a:t>Sustainability is questioned</a:t>
            </a:r>
          </a:p>
          <a:p>
            <a:pPr marL="285750" indent="-285750">
              <a:buFont typeface="Arial"/>
              <a:buChar char="•"/>
            </a:pPr>
            <a:r>
              <a:rPr lang="en-GB" sz="2000" b="1" dirty="0" smtClean="0"/>
              <a:t>Relationship between AU and Regional Depots still to be finalised</a:t>
            </a:r>
          </a:p>
          <a:p>
            <a:pPr marL="285750" indent="-285750">
              <a:buFont typeface="Arial"/>
              <a:buChar char="•"/>
            </a:pPr>
            <a:r>
              <a:rPr lang="en-GB" sz="2000" b="1" dirty="0" smtClean="0"/>
              <a:t>Airlift capabilities not clear in some Regions</a:t>
            </a:r>
          </a:p>
          <a:p>
            <a:pPr marL="285750" indent="-285750">
              <a:buFont typeface="Arial"/>
              <a:buChar char="•"/>
            </a:pPr>
            <a:r>
              <a:rPr lang="en-GB" sz="2000" b="1" dirty="0" smtClean="0"/>
              <a:t>Lack of communication </a:t>
            </a:r>
            <a:r>
              <a:rPr lang="en-GB" sz="2000" b="1" dirty="0"/>
              <a:t>equipment </a:t>
            </a:r>
            <a:r>
              <a:rPr lang="en-GB" sz="2000" b="1" dirty="0" smtClean="0"/>
              <a:t>to </a:t>
            </a:r>
            <a:r>
              <a:rPr lang="en-GB" sz="2000" b="1" dirty="0"/>
              <a:t>link </a:t>
            </a:r>
            <a:r>
              <a:rPr lang="en-GB" sz="2000" b="1" dirty="0" smtClean="0"/>
              <a:t>Regions with e </a:t>
            </a:r>
            <a:r>
              <a:rPr lang="en-GB" sz="2000" b="1" dirty="0"/>
              <a:t>regional peace support </a:t>
            </a:r>
            <a:r>
              <a:rPr lang="en-GB" sz="2000" b="1" dirty="0" smtClean="0"/>
              <a:t>operations </a:t>
            </a:r>
          </a:p>
          <a:p>
            <a:pPr marL="285750" indent="-285750">
              <a:buFont typeface="Arial"/>
              <a:buChar char="•"/>
            </a:pPr>
            <a:r>
              <a:rPr lang="en-GB" sz="2000" b="1" dirty="0" smtClean="0"/>
              <a:t>Peace funds initiated in some Regions</a:t>
            </a:r>
          </a:p>
          <a:p>
            <a:pPr marL="285750" indent="-285750">
              <a:buFont typeface="Arial"/>
              <a:buChar char="•"/>
            </a:pPr>
            <a:r>
              <a:rPr lang="en-GB" sz="2000" b="1" dirty="0" smtClean="0"/>
              <a:t>APSA Support Programme</a:t>
            </a: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2700" b="1" dirty="0" smtClean="0"/>
              <a:t> </a:t>
            </a:r>
            <a:r>
              <a:rPr lang="en-GB" sz="3100" b="1" dirty="0" smtClean="0">
                <a:solidFill>
                  <a:srgbClr val="0000FF"/>
                </a:solidFill>
              </a:rPr>
              <a:t>Pledged capabilities</a:t>
            </a:r>
            <a:endParaRPr lang="en-US" sz="3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9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9512" y="980728"/>
            <a:ext cx="8785836" cy="5328592"/>
          </a:xfrm>
        </p:spPr>
        <p:txBody>
          <a:bodyPr>
            <a:normAutofit/>
          </a:bodyPr>
          <a:lstStyle/>
          <a:p>
            <a:pPr marL="177800" indent="-177800">
              <a:spcBef>
                <a:spcPts val="1776"/>
              </a:spcBef>
              <a:buFont typeface="Arial"/>
              <a:buChar char="•"/>
            </a:pPr>
            <a:r>
              <a:rPr lang="en-GB" sz="2400" b="1" dirty="0"/>
              <a:t>S</a:t>
            </a:r>
            <a:r>
              <a:rPr lang="en-GB" sz="2400" b="1" dirty="0" smtClean="0"/>
              <a:t>tructure </a:t>
            </a:r>
            <a:r>
              <a:rPr lang="en-GB" sz="2400" b="1" dirty="0"/>
              <a:t>does not reflect the realities of </a:t>
            </a:r>
            <a:r>
              <a:rPr lang="en-GB" sz="2400" b="1" dirty="0" smtClean="0"/>
              <a:t>multidimensionality in </a:t>
            </a:r>
            <a:r>
              <a:rPr lang="en-GB" sz="2400" b="1" dirty="0"/>
              <a:t>peace support operations.</a:t>
            </a:r>
            <a:endParaRPr lang="en-US" sz="2400" b="1" dirty="0"/>
          </a:p>
          <a:p>
            <a:pPr marL="177800" indent="-177800">
              <a:spcBef>
                <a:spcPts val="1776"/>
              </a:spcBef>
              <a:buFont typeface="Arial"/>
              <a:buChar char="•"/>
            </a:pPr>
            <a:r>
              <a:rPr lang="en-GB" sz="2400" b="1" dirty="0"/>
              <a:t>Joint Chief of Staff/Head of Planning Element – Military </a:t>
            </a:r>
          </a:p>
          <a:p>
            <a:pPr marL="177800" indent="-177800">
              <a:spcBef>
                <a:spcPts val="1776"/>
              </a:spcBef>
              <a:buFont typeface="Arial"/>
              <a:buChar char="•"/>
            </a:pPr>
            <a:r>
              <a:rPr lang="en-GB" sz="2400" b="1" dirty="0" smtClean="0"/>
              <a:t>Military component with </a:t>
            </a:r>
            <a:r>
              <a:rPr lang="en-GB" sz="2400" b="1" dirty="0"/>
              <a:t>a relatively fair capacity to plan, launch and sufficiently manage a </a:t>
            </a:r>
            <a:r>
              <a:rPr lang="en-GB" sz="2400" b="1" dirty="0" smtClean="0"/>
              <a:t>mission</a:t>
            </a:r>
          </a:p>
          <a:p>
            <a:pPr marL="177800" indent="-177800">
              <a:spcBef>
                <a:spcPts val="1776"/>
              </a:spcBef>
              <a:buFont typeface="Arial"/>
              <a:buChar char="•"/>
            </a:pPr>
            <a:r>
              <a:rPr lang="en-GB" sz="2400" b="1" dirty="0" smtClean="0"/>
              <a:t>Military officers experienced in Peace Operations</a:t>
            </a:r>
          </a:p>
          <a:p>
            <a:pPr marL="177800" indent="-177800">
              <a:spcBef>
                <a:spcPts val="1776"/>
              </a:spcBef>
              <a:buFont typeface="Arial"/>
              <a:buChar char="•"/>
            </a:pPr>
            <a:r>
              <a:rPr lang="en-GB" sz="2400" b="1" dirty="0" smtClean="0"/>
              <a:t>Police Posts not filled</a:t>
            </a:r>
          </a:p>
          <a:p>
            <a:pPr marL="177800" indent="-177800">
              <a:spcBef>
                <a:spcPts val="1776"/>
              </a:spcBef>
              <a:buFont typeface="Arial"/>
              <a:buChar char="•"/>
            </a:pPr>
            <a:r>
              <a:rPr lang="en-GB" sz="2400" b="1" dirty="0"/>
              <a:t>Police officers in most instances no experience in Peace Operations  -  recruitment and secondment not based on merit and </a:t>
            </a:r>
            <a:r>
              <a:rPr lang="en-GB" sz="2400" b="1" dirty="0" smtClean="0"/>
              <a:t>experience</a:t>
            </a:r>
          </a:p>
          <a:p>
            <a:pPr marL="177800" indent="-177800">
              <a:buFont typeface="Arial"/>
              <a:buChar char="•"/>
            </a:pPr>
            <a:endParaRPr lang="en-GB" sz="2900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PLANELM structure and capacity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429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9512" y="1196752"/>
            <a:ext cx="8785836" cy="5112568"/>
          </a:xfrm>
        </p:spPr>
        <p:txBody>
          <a:bodyPr>
            <a:normAutofit/>
          </a:bodyPr>
          <a:lstStyle/>
          <a:p>
            <a:pPr marL="177800" indent="-177800">
              <a:spcBef>
                <a:spcPts val="1800"/>
              </a:spcBef>
              <a:buFont typeface="Arial"/>
              <a:buChar char="•"/>
            </a:pPr>
            <a:r>
              <a:rPr lang="en-GB" sz="2400" b="1" dirty="0" smtClean="0"/>
              <a:t>Endorsed Police policy framework (draft) not available/applied</a:t>
            </a:r>
          </a:p>
          <a:p>
            <a:pPr marL="177800" indent="-177800">
              <a:spcBef>
                <a:spcPts val="1800"/>
              </a:spcBef>
              <a:buFont typeface="Arial"/>
              <a:buChar char="•"/>
            </a:pPr>
            <a:r>
              <a:rPr lang="en-GB" sz="2400" b="1" dirty="0" smtClean="0"/>
              <a:t>Civilians small in number and not experienced in Peace Operations</a:t>
            </a:r>
          </a:p>
          <a:p>
            <a:pPr marL="177800" indent="-177800">
              <a:spcBef>
                <a:spcPts val="0"/>
              </a:spcBef>
              <a:buFont typeface="Arial"/>
              <a:buChar char="•"/>
            </a:pPr>
            <a:r>
              <a:rPr lang="en-GB" sz="2400" b="1" dirty="0" smtClean="0"/>
              <a:t>Police and Civilians not involved in higher level advisory and decision making processes</a:t>
            </a:r>
          </a:p>
          <a:p>
            <a:pPr marL="449263" indent="-271463">
              <a:spcBef>
                <a:spcPts val="0"/>
              </a:spcBef>
              <a:buFont typeface="Courier New"/>
              <a:buChar char="o"/>
            </a:pPr>
            <a:r>
              <a:rPr lang="en-GB" sz="2400" b="1" dirty="0" smtClean="0"/>
              <a:t>Implications </a:t>
            </a:r>
            <a:r>
              <a:rPr lang="en-GB" sz="2400" b="1" dirty="0"/>
              <a:t>for police and civilian components with regards to coordination, prioritisation and funding allocation. </a:t>
            </a:r>
            <a:endParaRPr lang="en-GB" sz="2400" b="1" dirty="0" smtClean="0"/>
          </a:p>
          <a:p>
            <a:pPr marL="177800" indent="-177800">
              <a:spcBef>
                <a:spcPts val="1800"/>
              </a:spcBef>
              <a:buFont typeface="Arial"/>
              <a:buChar char="•"/>
            </a:pPr>
            <a:r>
              <a:rPr lang="en-GB" sz="2400" b="1" dirty="0" smtClean="0"/>
              <a:t>Training needs assessment and  plans military focussed </a:t>
            </a:r>
          </a:p>
          <a:p>
            <a:pPr marL="177800" indent="-177800">
              <a:spcBef>
                <a:spcPts val="1800"/>
              </a:spcBef>
              <a:buFont typeface="Arial"/>
              <a:buChar char="•"/>
            </a:pPr>
            <a:r>
              <a:rPr lang="en-GB" sz="2400" b="1" dirty="0" smtClean="0"/>
              <a:t>Facilities for JOC available, but not functional</a:t>
            </a:r>
          </a:p>
          <a:p>
            <a:pPr marL="177800" indent="-177800">
              <a:buFont typeface="Arial"/>
              <a:buChar char="•"/>
            </a:pPr>
            <a:endParaRPr lang="en-GB" sz="2900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PLANELM structure and </a:t>
            </a:r>
            <a:r>
              <a:rPr lang="en-GB" sz="2800" b="1" dirty="0" smtClean="0">
                <a:solidFill>
                  <a:srgbClr val="0000FF"/>
                </a:solidFill>
              </a:rPr>
              <a:t>capacity (</a:t>
            </a:r>
            <a:r>
              <a:rPr lang="en-GB" sz="2800" b="1" cap="none" dirty="0" smtClean="0">
                <a:solidFill>
                  <a:srgbClr val="0000FF"/>
                </a:solidFill>
              </a:rPr>
              <a:t>Cont</a:t>
            </a:r>
            <a:r>
              <a:rPr lang="en-GB" sz="2800" b="1" dirty="0" smtClean="0">
                <a:solidFill>
                  <a:srgbClr val="0000FF"/>
                </a:solidFill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297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9" y="260648"/>
            <a:ext cx="7416947" cy="504352"/>
          </a:xfrm>
        </p:spPr>
        <p:txBody>
          <a:bodyPr>
            <a:noAutofit/>
          </a:bodyPr>
          <a:lstStyle/>
          <a:p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800" b="1" dirty="0" smtClean="0">
                <a:solidFill>
                  <a:srgbClr val="0000FF"/>
                </a:solidFill>
              </a:rPr>
              <a:t>Decision making and legal frameworks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GB" b="1" dirty="0"/>
              <a:t>Legal and policy frameworks have not been reviewed to cater for the civilian and police components</a:t>
            </a:r>
          </a:p>
          <a:p>
            <a:pPr marL="342900" indent="-342900">
              <a:buFont typeface="Arial"/>
              <a:buChar char="•"/>
            </a:pPr>
            <a:r>
              <a:rPr lang="en-GB" b="1" dirty="0" smtClean="0"/>
              <a:t>Political </a:t>
            </a:r>
            <a:r>
              <a:rPr lang="en-GB" b="1" dirty="0"/>
              <a:t>decision-making structures are military heavy</a:t>
            </a:r>
          </a:p>
          <a:p>
            <a:pPr marL="723900" indent="-368300">
              <a:buFont typeface="Courier New"/>
              <a:buChar char="o"/>
            </a:pPr>
            <a:r>
              <a:rPr lang="en-GB" dirty="0"/>
              <a:t>Chiefs of Defence involvement</a:t>
            </a:r>
          </a:p>
          <a:p>
            <a:pPr marL="723900" indent="-368300">
              <a:buFont typeface="Courier New"/>
              <a:buChar char="o"/>
            </a:pPr>
            <a:r>
              <a:rPr lang="en-GB" dirty="0"/>
              <a:t>Expert Groups - Military</a:t>
            </a:r>
          </a:p>
          <a:p>
            <a:pPr marL="723900" indent="-368300">
              <a:buFont typeface="Courier New"/>
              <a:buChar char="o"/>
            </a:pPr>
            <a:r>
              <a:rPr lang="en-GB" dirty="0"/>
              <a:t>Chiefs of Police</a:t>
            </a:r>
            <a:r>
              <a:rPr lang="en-GB" dirty="0" smtClean="0"/>
              <a:t>/Civilian </a:t>
            </a:r>
            <a:r>
              <a:rPr lang="en-GB" dirty="0"/>
              <a:t>structures not </a:t>
            </a:r>
            <a:r>
              <a:rPr lang="en-GB" dirty="0" smtClean="0"/>
              <a:t>involved</a:t>
            </a:r>
          </a:p>
          <a:p>
            <a:pPr marL="723900" indent="-368300">
              <a:buFont typeface="Courier New"/>
              <a:buChar char="o"/>
            </a:pPr>
            <a:r>
              <a:rPr lang="en-GB" dirty="0" smtClean="0"/>
              <a:t>Limited understanding of Police and Civilian roles</a:t>
            </a:r>
            <a:endParaRPr lang="en-GB" baseline="-25000" dirty="0"/>
          </a:p>
          <a:p>
            <a:pPr marL="342900" indent="-342900">
              <a:buFont typeface="Arial"/>
              <a:buChar char="•"/>
            </a:pPr>
            <a:r>
              <a:rPr lang="en-GB" b="1" dirty="0" smtClean="0"/>
              <a:t>Mechanism </a:t>
            </a:r>
            <a:r>
              <a:rPr lang="en-GB" b="1" dirty="0"/>
              <a:t>and Mandating Process for deployment</a:t>
            </a:r>
          </a:p>
          <a:p>
            <a:pPr marL="698500" indent="-342900">
              <a:buFont typeface="Courier New"/>
              <a:buChar char="o"/>
            </a:pPr>
            <a:r>
              <a:rPr lang="en-GB" dirty="0"/>
              <a:t>Subsidiarity acknowledged </a:t>
            </a:r>
          </a:p>
          <a:p>
            <a:pPr marL="698500" indent="-342900">
              <a:buFont typeface="Courier New"/>
              <a:buChar char="o"/>
            </a:pPr>
            <a:r>
              <a:rPr lang="en-GB" dirty="0"/>
              <a:t>Not automatic deployment  if AU mandates – negative impact on RDC</a:t>
            </a:r>
          </a:p>
          <a:p>
            <a:pPr marL="698500" indent="-342900">
              <a:buFont typeface="Courier New"/>
              <a:buChar char="o"/>
            </a:pPr>
            <a:r>
              <a:rPr lang="en-GB" dirty="0" smtClean="0"/>
              <a:t>Specific MOU for deployment of Regional Pledged Capabilities not in place</a:t>
            </a:r>
          </a:p>
          <a:p>
            <a:pPr marL="698500" indent="-342900">
              <a:buFont typeface="Courier New"/>
              <a:buChar char="o"/>
            </a:pPr>
            <a:r>
              <a:rPr lang="en-GB" dirty="0" smtClean="0"/>
              <a:t>Deployment across Regions not clear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b="1" dirty="0"/>
              <a:t>Mechanism and Mandating Process for deployment</a:t>
            </a:r>
          </a:p>
          <a:p>
            <a:pPr marL="698500" indent="-342900">
              <a:buFont typeface="Courier New"/>
              <a:buChar char="o"/>
            </a:pPr>
            <a:r>
              <a:rPr lang="en-GB" dirty="0"/>
              <a:t>Subsidiarity acknowledged </a:t>
            </a:r>
          </a:p>
          <a:p>
            <a:pPr marL="698500" indent="-342900">
              <a:buFont typeface="Courier New"/>
              <a:buChar char="o"/>
            </a:pPr>
            <a:r>
              <a:rPr lang="en-GB" dirty="0"/>
              <a:t>Not automatic deployment  if AU mandates – negative impact on RDC</a:t>
            </a:r>
          </a:p>
          <a:p>
            <a:pPr marL="698500" indent="-342900">
              <a:buFont typeface="Courier New"/>
              <a:buChar char="o"/>
            </a:pPr>
            <a:r>
              <a:rPr lang="en-GB" dirty="0"/>
              <a:t>Specific MOU for deployment of Regional Pledged Capabilities not in </a:t>
            </a:r>
            <a:r>
              <a:rPr lang="en-GB" dirty="0" smtClean="0"/>
              <a:t>place </a:t>
            </a:r>
          </a:p>
          <a:p>
            <a:pPr marL="698500" indent="-342900">
              <a:buFont typeface="Courier New"/>
              <a:buChar char="o"/>
            </a:pPr>
            <a:r>
              <a:rPr lang="en-GB" dirty="0" smtClean="0"/>
              <a:t>Rotation have not taken place from EASF to ECCAS</a:t>
            </a:r>
            <a:endParaRPr lang="en-GB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761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GENERAL OBSERVATIONS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8785836" cy="5400336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1776"/>
              </a:spcBef>
              <a:buFont typeface="Arial"/>
              <a:buChar char="•"/>
            </a:pPr>
            <a:r>
              <a:rPr lang="en-GB" sz="4400" b="1" dirty="0" smtClean="0"/>
              <a:t>Various recommendation of 2013 </a:t>
            </a:r>
            <a:r>
              <a:rPr lang="en-GB" sz="4400" b="1" dirty="0"/>
              <a:t>Report of the Independent Panel of Experts </a:t>
            </a:r>
            <a:r>
              <a:rPr lang="en-GB" sz="4400" b="1" dirty="0" smtClean="0"/>
              <a:t>not implemented</a:t>
            </a:r>
          </a:p>
          <a:p>
            <a:pPr marL="342900" indent="-342900">
              <a:lnSpc>
                <a:spcPct val="120000"/>
              </a:lnSpc>
              <a:spcBef>
                <a:spcPts val="1776"/>
              </a:spcBef>
              <a:buFont typeface="Arial"/>
              <a:buChar char="•"/>
            </a:pPr>
            <a:r>
              <a:rPr lang="en-GB" sz="4400" b="1" dirty="0" smtClean="0"/>
              <a:t>ASF Roadmap III not implemented toward multidimensionality and new global threats</a:t>
            </a:r>
          </a:p>
          <a:p>
            <a:pPr marL="342900" indent="-342900">
              <a:lnSpc>
                <a:spcPct val="120000"/>
              </a:lnSpc>
              <a:spcBef>
                <a:spcPts val="1776"/>
              </a:spcBef>
              <a:buFont typeface="Arial"/>
              <a:buChar char="•"/>
            </a:pPr>
            <a:r>
              <a:rPr lang="en-GB" sz="4400" b="1" dirty="0" smtClean="0"/>
              <a:t>Dual membership of different countries to Regions may lead to skewed picture</a:t>
            </a:r>
          </a:p>
          <a:p>
            <a:pPr marL="342900" indent="-342900">
              <a:lnSpc>
                <a:spcPct val="120000"/>
              </a:lnSpc>
              <a:spcBef>
                <a:spcPts val="1776"/>
              </a:spcBef>
              <a:buFont typeface="Arial"/>
              <a:buChar char="•"/>
            </a:pPr>
            <a:r>
              <a:rPr lang="en-GB" sz="4400" b="1" dirty="0" smtClean="0"/>
              <a:t>Physical verification was done by PLANELMS in 2014 – No continued verification and monitoring mechanism in place.</a:t>
            </a:r>
          </a:p>
          <a:p>
            <a:pPr marL="342900" indent="-342900">
              <a:lnSpc>
                <a:spcPct val="120000"/>
              </a:lnSpc>
              <a:spcBef>
                <a:spcPts val="1776"/>
              </a:spcBef>
              <a:buFont typeface="Arial"/>
              <a:buChar char="•"/>
            </a:pPr>
            <a:r>
              <a:rPr lang="en-GB" sz="4400" b="1" dirty="0" smtClean="0"/>
              <a:t>AU </a:t>
            </a:r>
            <a:r>
              <a:rPr lang="en-GB" sz="4400" b="1" dirty="0"/>
              <a:t>Policy on International Policing in </a:t>
            </a:r>
            <a:r>
              <a:rPr lang="en-GB" sz="4400" b="1" dirty="0" smtClean="0"/>
              <a:t>PSOs </a:t>
            </a:r>
            <a:r>
              <a:rPr lang="en-GB" sz="4400" b="1" dirty="0"/>
              <a:t>and </a:t>
            </a:r>
            <a:r>
              <a:rPr lang="en-GB" sz="4400" b="1" dirty="0" smtClean="0"/>
              <a:t>SOs endorsed by Chief of Police and STCDSS in 2015 – still no final approval.</a:t>
            </a:r>
          </a:p>
          <a:p>
            <a:pPr marL="342900" indent="-342900">
              <a:lnSpc>
                <a:spcPct val="120000"/>
              </a:lnSpc>
              <a:spcBef>
                <a:spcPts val="1776"/>
              </a:spcBef>
              <a:buFont typeface="Arial"/>
              <a:buChar char="•"/>
            </a:pPr>
            <a:r>
              <a:rPr lang="en-GB" sz="4400" b="1" dirty="0"/>
              <a:t>Protocol only refers to Military and Civilians</a:t>
            </a:r>
          </a:p>
          <a:p>
            <a:pPr marL="342900" indent="-342900">
              <a:spcBef>
                <a:spcPts val="3576"/>
              </a:spcBef>
              <a:buFont typeface="Arial"/>
              <a:buChar char="•"/>
            </a:pPr>
            <a:endParaRPr lang="en-GB" sz="2600" b="1" dirty="0" smtClean="0"/>
          </a:p>
          <a:p>
            <a:pPr marL="342900" indent="-342900">
              <a:buFont typeface="Arial"/>
              <a:buChar char="•"/>
            </a:pPr>
            <a:endParaRPr lang="en-US" sz="2600" b="1" dirty="0"/>
          </a:p>
          <a:p>
            <a:pPr marL="342900" indent="-342900">
              <a:buFont typeface="Arial"/>
              <a:buChar char="•"/>
            </a:pPr>
            <a:endParaRPr lang="en-GB" sz="2600" b="1" dirty="0" smtClean="0"/>
          </a:p>
          <a:p>
            <a:pPr marL="342900" indent="-342900">
              <a:buFont typeface="Arial"/>
              <a:buChar char="•"/>
            </a:pPr>
            <a:endParaRPr lang="en-GB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04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GENERAL OBSERVATIONS (</a:t>
            </a:r>
            <a:r>
              <a:rPr lang="en-US" sz="2800" b="1" cap="none" dirty="0" smtClean="0">
                <a:solidFill>
                  <a:srgbClr val="0000FF"/>
                </a:solidFill>
              </a:rPr>
              <a:t>cont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Bef>
                <a:spcPts val="2280"/>
              </a:spcBef>
              <a:buFont typeface="Arial"/>
              <a:buChar char="•"/>
            </a:pPr>
            <a:r>
              <a:rPr lang="en-GB" sz="2400" b="1" dirty="0" smtClean="0"/>
              <a:t>Mechanisms and structures at AU military heavy – Civilian and Police aspects not sufficiently advocated</a:t>
            </a:r>
          </a:p>
          <a:p>
            <a:pPr marL="342900" indent="-342900">
              <a:spcBef>
                <a:spcPts val="2280"/>
              </a:spcBef>
              <a:buFont typeface="Arial"/>
              <a:buChar char="•"/>
            </a:pPr>
            <a:r>
              <a:rPr lang="en-GB" sz="2400" b="1" dirty="0" smtClean="0"/>
              <a:t>Lack of Civilian and Police specific structures and capacity at PSOD – lack of ability </a:t>
            </a:r>
            <a:r>
              <a:rPr lang="en-GB" sz="2400" b="1" dirty="0"/>
              <a:t>to provide the necessary support to </a:t>
            </a:r>
            <a:r>
              <a:rPr lang="en-GB" sz="2400" b="1" dirty="0" smtClean="0"/>
              <a:t>Police and Civilian </a:t>
            </a:r>
            <a:r>
              <a:rPr lang="en-GB" sz="2400" b="1" dirty="0"/>
              <a:t>Components in the </a:t>
            </a:r>
            <a:r>
              <a:rPr lang="en-GB" sz="2400" b="1" dirty="0" smtClean="0"/>
              <a:t>RPLANELMS</a:t>
            </a:r>
          </a:p>
          <a:p>
            <a:pPr marL="342900" indent="-342900">
              <a:spcBef>
                <a:spcPts val="2280"/>
              </a:spcBef>
              <a:buFont typeface="Arial"/>
              <a:buChar char="•"/>
            </a:pPr>
            <a:r>
              <a:rPr lang="en-GB" sz="2400" b="1" dirty="0" smtClean="0"/>
              <a:t>Police Strategic Support Group and Civilian Strategic Support Group established  </a:t>
            </a:r>
          </a:p>
          <a:p>
            <a:pPr marL="342900" indent="-342900">
              <a:spcBef>
                <a:spcPts val="2280"/>
              </a:spcBef>
              <a:buFont typeface="Arial"/>
              <a:buChar char="•"/>
            </a:pPr>
            <a:r>
              <a:rPr lang="en-GB" sz="2400" b="1" dirty="0" smtClean="0"/>
              <a:t>Unequal support to Regions – disparity in capacity</a:t>
            </a:r>
          </a:p>
          <a:p>
            <a:pPr marL="342900" indent="-342900">
              <a:spcBef>
                <a:spcPts val="2280"/>
              </a:spcBef>
              <a:buFont typeface="Arial"/>
              <a:buChar char="•"/>
            </a:pPr>
            <a:r>
              <a:rPr lang="en-GB" sz="2400" b="1" dirty="0" smtClean="0"/>
              <a:t>Insufficient link between PSOs and ASF </a:t>
            </a:r>
          </a:p>
          <a:p>
            <a:pPr marL="342900" indent="-342900">
              <a:spcBef>
                <a:spcPts val="2280"/>
              </a:spcBef>
              <a:buFont typeface="Arial"/>
              <a:buChar char="•"/>
            </a:pPr>
            <a:r>
              <a:rPr lang="en-GB" sz="2400" b="1" dirty="0" smtClean="0"/>
              <a:t>ASF became end in itself</a:t>
            </a:r>
          </a:p>
          <a:p>
            <a:pPr marL="342900" indent="-342900">
              <a:spcBef>
                <a:spcPts val="2280"/>
              </a:spcBef>
              <a:buFont typeface="Arial"/>
              <a:buChar char="•"/>
            </a:pPr>
            <a:endParaRPr lang="en-US" sz="2400" b="1" dirty="0"/>
          </a:p>
          <a:p>
            <a:pPr marL="342900" indent="-342900">
              <a:spcBef>
                <a:spcPts val="2280"/>
              </a:spcBef>
              <a:buFont typeface="Arial"/>
              <a:buChar char="•"/>
            </a:pPr>
            <a:endParaRPr lang="en-GB" sz="2400" b="1" dirty="0" smtClean="0"/>
          </a:p>
          <a:p>
            <a:pPr marL="342900" indent="-342900">
              <a:buFont typeface="Arial"/>
              <a:buChar char="•"/>
            </a:pPr>
            <a:endParaRPr lang="en-GB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0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WAY FORWARD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1776"/>
              </a:spcBef>
              <a:buFont typeface="Arial"/>
              <a:buChar char="•"/>
            </a:pPr>
            <a:r>
              <a:rPr lang="en-GB" sz="2400" b="1" dirty="0" smtClean="0"/>
              <a:t>Finalise Verification and Validation process and submit Report</a:t>
            </a:r>
          </a:p>
          <a:p>
            <a:pPr marL="342900" indent="-342900">
              <a:spcBef>
                <a:spcPts val="1776"/>
              </a:spcBef>
              <a:buFont typeface="Arial"/>
              <a:buChar char="•"/>
            </a:pPr>
            <a:r>
              <a:rPr lang="en-GB" sz="2400" b="1" dirty="0" smtClean="0"/>
              <a:t>Recognition of historical and structural imbalances in establishment of ASF</a:t>
            </a:r>
          </a:p>
          <a:p>
            <a:pPr marL="342900" indent="-342900">
              <a:spcBef>
                <a:spcPts val="1776"/>
              </a:spcBef>
              <a:buFont typeface="Arial"/>
              <a:buChar char="•"/>
            </a:pPr>
            <a:r>
              <a:rPr lang="en-GB" sz="2400" b="1" dirty="0" smtClean="0"/>
              <a:t>Recommendations of 2013 and new Reports to be implemented</a:t>
            </a:r>
          </a:p>
          <a:p>
            <a:pPr marL="342900" indent="-342900">
              <a:spcBef>
                <a:spcPts val="1776"/>
              </a:spcBef>
              <a:buFont typeface="Arial"/>
              <a:buChar char="•"/>
            </a:pPr>
            <a:r>
              <a:rPr lang="en-GB" sz="2400" b="1" dirty="0" smtClean="0"/>
              <a:t>Implementation of ASF Roadmap III</a:t>
            </a:r>
          </a:p>
          <a:p>
            <a:pPr marL="342900" indent="-342900">
              <a:spcBef>
                <a:spcPts val="1776"/>
              </a:spcBef>
              <a:buFont typeface="Arial"/>
              <a:buChar char="•"/>
            </a:pPr>
            <a:r>
              <a:rPr lang="en-GB" sz="2400" b="1" dirty="0" smtClean="0"/>
              <a:t>Review of ASF Doctrine/Development of PSO Doctrine </a:t>
            </a:r>
            <a:endParaRPr lang="en-GB" sz="2400" b="1" dirty="0" smtClean="0"/>
          </a:p>
          <a:p>
            <a:pPr marL="342900" indent="-342900">
              <a:spcBef>
                <a:spcPts val="1776"/>
              </a:spcBef>
              <a:buFont typeface="Arial"/>
              <a:buChar char="•"/>
            </a:pPr>
            <a:r>
              <a:rPr lang="en-GB" sz="2400" b="1" dirty="0" smtClean="0"/>
              <a:t>Clarification of roles and responsibilities between AU Structures and Regions</a:t>
            </a:r>
            <a:endParaRPr lang="en-GB" sz="2400" b="1" dirty="0" smtClean="0"/>
          </a:p>
          <a:p>
            <a:pPr marL="342900" indent="-342900">
              <a:spcBef>
                <a:spcPts val="1776"/>
              </a:spcBef>
              <a:buFont typeface="Arial"/>
              <a:buChar char="•"/>
            </a:pPr>
            <a:r>
              <a:rPr lang="en-GB" sz="2400" b="1" dirty="0" smtClean="0"/>
              <a:t>Multidimensionality should be included at all levels:  from political decision making to tactical level – Leadership development</a:t>
            </a:r>
          </a:p>
          <a:p>
            <a:pPr marL="342900" indent="-342900">
              <a:spcBef>
                <a:spcPts val="1776"/>
              </a:spcBef>
              <a:buFont typeface="Arial"/>
              <a:buChar char="•"/>
            </a:pPr>
            <a:r>
              <a:rPr lang="en-GB" sz="2400" b="1" dirty="0" smtClean="0"/>
              <a:t>Protocol should be reviewed</a:t>
            </a:r>
          </a:p>
          <a:p>
            <a:pPr marL="342900" indent="-342900">
              <a:spcBef>
                <a:spcPts val="1776"/>
              </a:spcBef>
              <a:buFont typeface="Arial"/>
              <a:buChar char="•"/>
            </a:pPr>
            <a:r>
              <a:rPr lang="en-GB" sz="2400" b="1" dirty="0" smtClean="0"/>
              <a:t>Stakeholders should consider requirements and realities</a:t>
            </a:r>
          </a:p>
          <a:p>
            <a:pPr marL="342900" indent="-342900">
              <a:spcBef>
                <a:spcPts val="1776"/>
              </a:spcBef>
              <a:buFont typeface="Arial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554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80728"/>
            <a:ext cx="8208912" cy="4968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AFRICA AGENDA  2063 – THE AFRICA WE WANT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SILENCING THE GUNS BY 2020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sz="2400" b="1" dirty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IT IS ABOUT GOOD GOVERNANCE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 RENDERING SEVICES, RULE OF LAW,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 ACCESS TO JUSTICE AND SUSTAINABLE PEACE</a:t>
            </a:r>
          </a:p>
          <a:p>
            <a:pPr algn="ctr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426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556" y="1412776"/>
            <a:ext cx="8136904" cy="3254942"/>
          </a:xfrm>
          <a:prstGeom prst="rect">
            <a:avLst/>
          </a:prstGeom>
          <a:solidFill>
            <a:srgbClr val="0000FF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WHAT WE DO TODAY IS WHAT WE DID BEFORE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ALL WE’RE GONNA GET IS WHAT WE GOT BEFORE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TODAY IS NOT BEFORE</a:t>
            </a:r>
          </a:p>
        </p:txBody>
      </p:sp>
    </p:spTree>
    <p:extLst>
      <p:ext uri="{BB962C8B-B14F-4D97-AF65-F5344CB8AC3E}">
        <p14:creationId xmlns:p14="http://schemas.microsoft.com/office/powerpoint/2010/main" val="413465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4478" r="-121" b="7985"/>
          <a:stretch/>
        </p:blipFill>
        <p:spPr>
          <a:xfrm>
            <a:off x="0" y="836712"/>
            <a:ext cx="9180512" cy="5617313"/>
          </a:xfrm>
        </p:spPr>
      </p:pic>
    </p:spTree>
    <p:extLst>
      <p:ext uri="{BB962C8B-B14F-4D97-AF65-F5344CB8AC3E}">
        <p14:creationId xmlns:p14="http://schemas.microsoft.com/office/powerpoint/2010/main" val="5794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  scope</a:t>
            </a:r>
            <a:endParaRPr lang="en-US" sz="3200" b="1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9572" y="1268760"/>
            <a:ext cx="8245652" cy="4752628"/>
          </a:xfrm>
        </p:spPr>
        <p:txBody>
          <a:bodyPr/>
          <a:lstStyle/>
          <a:p>
            <a:pPr marL="342900" indent="-342900">
              <a:spcBef>
                <a:spcPts val="1176"/>
              </a:spcBef>
              <a:buFont typeface="Arial"/>
              <a:buChar char="•"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GUIDING DOCUMENTS</a:t>
            </a:r>
          </a:p>
          <a:p>
            <a:pPr marL="533400" indent="-266700">
              <a:spcBef>
                <a:spcPts val="1176"/>
              </a:spcBef>
              <a:buFont typeface="Courier New"/>
              <a:buChar char="o"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ASF ROADMAP III</a:t>
            </a:r>
          </a:p>
          <a:p>
            <a:pPr marL="342900" indent="-342900">
              <a:spcBef>
                <a:spcPts val="1176"/>
              </a:spcBef>
              <a:buFont typeface="Arial"/>
              <a:buChar char="•"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ASF VERIFICATION 2013 TO 2017 </a:t>
            </a:r>
          </a:p>
          <a:p>
            <a:pPr marL="342900" indent="-342900">
              <a:spcBef>
                <a:spcPts val="1176"/>
              </a:spcBef>
              <a:buFont typeface="Arial"/>
              <a:buChar char="•"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VERIFICATION FOCUS</a:t>
            </a:r>
          </a:p>
          <a:p>
            <a:pPr marL="342900" indent="-342900">
              <a:spcBef>
                <a:spcPts val="1176"/>
              </a:spcBef>
              <a:buFont typeface="Arial"/>
              <a:buChar char="•"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PLEDGED CAPABILITIES</a:t>
            </a:r>
          </a:p>
          <a:p>
            <a:pPr marL="342900" indent="-342900">
              <a:spcBef>
                <a:spcPts val="1176"/>
              </a:spcBef>
              <a:buFont typeface="Arial"/>
              <a:buChar char="•"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REGIONAL PLANNING ELEMENTS</a:t>
            </a:r>
          </a:p>
          <a:p>
            <a:pPr marL="342900" indent="-342900">
              <a:spcBef>
                <a:spcPts val="1176"/>
              </a:spcBef>
              <a:buFont typeface="Arial"/>
              <a:buChar char="•"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DECISION MAKING AND LEGAL FRAMEWORKS</a:t>
            </a:r>
          </a:p>
          <a:p>
            <a:pPr marL="342900" indent="-342900">
              <a:spcBef>
                <a:spcPts val="1176"/>
              </a:spcBef>
              <a:buFont typeface="Arial"/>
              <a:buChar char="•"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GENERAL OBSERVATIONS</a:t>
            </a:r>
          </a:p>
          <a:p>
            <a:pPr marL="342900" indent="-342900">
              <a:spcBef>
                <a:spcPts val="1176"/>
              </a:spcBef>
              <a:buFont typeface="Arial"/>
              <a:buChar char="•"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WAY FORWARD</a:t>
            </a:r>
          </a:p>
          <a:p>
            <a:pPr>
              <a:spcBef>
                <a:spcPts val="1176"/>
              </a:spcBef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5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GUIDING DOCUMENTS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8785836" cy="522031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080"/>
              </a:spcBef>
              <a:buFont typeface="Arial"/>
              <a:buChar char="•"/>
            </a:pPr>
            <a:r>
              <a:rPr lang="en-US" b="1" dirty="0" smtClean="0"/>
              <a:t>PSC Protocol (2002), Article </a:t>
            </a:r>
            <a:r>
              <a:rPr lang="en-US" b="1" dirty="0"/>
              <a:t>13 of the </a:t>
            </a:r>
            <a:r>
              <a:rPr lang="en-US" b="1" dirty="0" smtClean="0"/>
              <a:t>Protocol</a:t>
            </a:r>
          </a:p>
          <a:p>
            <a:pPr marL="342900" indent="-342900">
              <a:spcBef>
                <a:spcPts val="1080"/>
              </a:spcBef>
              <a:buFont typeface="Arial"/>
              <a:buChar char="•"/>
            </a:pPr>
            <a:r>
              <a:rPr lang="en-US" b="1" dirty="0" smtClean="0"/>
              <a:t>ASF Roadmaps </a:t>
            </a:r>
            <a:r>
              <a:rPr lang="en-US" b="1" dirty="0" smtClean="0">
                <a:solidFill>
                  <a:srgbClr val="FF0000"/>
                </a:solidFill>
              </a:rPr>
              <a:t>with focus on III (2009)</a:t>
            </a:r>
          </a:p>
          <a:p>
            <a:pPr marL="342900" indent="-342900">
              <a:spcBef>
                <a:spcPts val="1080"/>
              </a:spcBef>
              <a:buFont typeface="Arial"/>
              <a:buChar char="•"/>
            </a:pPr>
            <a:r>
              <a:rPr lang="en-US" b="1" dirty="0" smtClean="0"/>
              <a:t>AU </a:t>
            </a:r>
            <a:r>
              <a:rPr lang="en-US" b="1" dirty="0"/>
              <a:t>Policy Framework for the establishment of the ASF and the </a:t>
            </a:r>
            <a:r>
              <a:rPr lang="en-US" b="1" dirty="0" smtClean="0"/>
              <a:t>Military Staff Committee</a:t>
            </a:r>
          </a:p>
          <a:p>
            <a:pPr marL="342900" indent="-342900">
              <a:spcBef>
                <a:spcPts val="1080"/>
              </a:spcBef>
              <a:buFont typeface="Arial"/>
              <a:buChar char="•"/>
            </a:pPr>
            <a:r>
              <a:rPr lang="en-CA" b="1" dirty="0" smtClean="0"/>
              <a:t>ASF </a:t>
            </a:r>
            <a:r>
              <a:rPr lang="en-CA" b="1" dirty="0"/>
              <a:t>Doctrine</a:t>
            </a:r>
            <a:endParaRPr lang="en-US" b="1" dirty="0"/>
          </a:p>
          <a:p>
            <a:pPr marL="342900" lvl="0" indent="-342900">
              <a:spcBef>
                <a:spcPts val="1080"/>
              </a:spcBef>
              <a:buFont typeface="Arial"/>
              <a:buChar char="•"/>
            </a:pPr>
            <a:r>
              <a:rPr lang="fr-FR" b="1" dirty="0"/>
              <a:t>ASF Aide </a:t>
            </a:r>
            <a:r>
              <a:rPr lang="fr-FR" b="1" dirty="0" smtClean="0"/>
              <a:t>Mémoire</a:t>
            </a:r>
          </a:p>
          <a:p>
            <a:pPr marL="342900" lvl="0" indent="-342900">
              <a:spcBef>
                <a:spcPts val="1080"/>
              </a:spcBef>
              <a:buFont typeface="Arial"/>
              <a:buChar char="•"/>
            </a:pPr>
            <a:r>
              <a:rPr lang="en-CA" b="1" dirty="0" smtClean="0"/>
              <a:t>Report </a:t>
            </a:r>
            <a:r>
              <a:rPr lang="en-CA" b="1" dirty="0"/>
              <a:t>of the Independent Panel of Experts on the Assessment of the ASF and Action Plan for Achieving Full Operational Capability, December 2013.</a:t>
            </a:r>
            <a:endParaRPr lang="en-US" b="1" dirty="0"/>
          </a:p>
          <a:p>
            <a:pPr marL="342900" lvl="0" indent="-342900">
              <a:spcBef>
                <a:spcPts val="1080"/>
              </a:spcBef>
              <a:buFont typeface="Arial"/>
              <a:buChar char="•"/>
            </a:pPr>
            <a:r>
              <a:rPr lang="en-CA" b="1" dirty="0" smtClean="0"/>
              <a:t>African </a:t>
            </a:r>
            <a:r>
              <a:rPr lang="en-CA" b="1" dirty="0"/>
              <a:t>Peace and Security Architecture Roadmap 2016-</a:t>
            </a:r>
            <a:r>
              <a:rPr lang="en-CA" b="1" dirty="0" smtClean="0"/>
              <a:t>2020</a:t>
            </a:r>
          </a:p>
          <a:p>
            <a:pPr marL="342900" lvl="0" indent="-342900">
              <a:spcBef>
                <a:spcPts val="1080"/>
              </a:spcBef>
              <a:buFont typeface="Arial"/>
              <a:buChar char="•"/>
            </a:pPr>
            <a:r>
              <a:rPr lang="en-CA" b="1" dirty="0" smtClean="0"/>
              <a:t>Master </a:t>
            </a:r>
            <a:r>
              <a:rPr lang="en-CA" b="1" dirty="0"/>
              <a:t>Roadmap for Silencing the Guns in Africa by 2020 (Master Roadmap) </a:t>
            </a:r>
            <a:endParaRPr lang="en-CA" b="1" dirty="0" smtClean="0"/>
          </a:p>
          <a:p>
            <a:pPr marL="342900" lvl="0" indent="-342900">
              <a:spcBef>
                <a:spcPts val="1080"/>
              </a:spcBef>
              <a:buFont typeface="Arial"/>
              <a:buChar char="•"/>
            </a:pPr>
            <a:r>
              <a:rPr lang="en-CA" b="1" dirty="0" smtClean="0"/>
              <a:t>African </a:t>
            </a:r>
            <a:r>
              <a:rPr lang="en-CA" b="1" dirty="0"/>
              <a:t>Standby Force Strategic Work Plan (Maputo Work Plan) 2016-2020, </a:t>
            </a:r>
            <a:endParaRPr lang="en-CA" b="1" dirty="0" smtClean="0"/>
          </a:p>
          <a:p>
            <a:pPr marL="342900" lvl="0" indent="-342900">
              <a:spcBef>
                <a:spcPts val="1080"/>
              </a:spcBef>
              <a:buFont typeface="Arial"/>
              <a:buChar char="•"/>
            </a:pPr>
            <a:r>
              <a:rPr lang="en-GB" b="1" dirty="0" smtClean="0"/>
              <a:t>ASF </a:t>
            </a:r>
            <a:r>
              <a:rPr lang="en-GB" b="1" dirty="0"/>
              <a:t>Table of Organization and Equipment </a:t>
            </a:r>
            <a:endParaRPr lang="en-US" b="1" dirty="0"/>
          </a:p>
          <a:p>
            <a:pPr>
              <a:spcBef>
                <a:spcPts val="1080"/>
              </a:spcBef>
            </a:pPr>
            <a:endParaRPr lang="en-US" dirty="0"/>
          </a:p>
          <a:p>
            <a:pPr marL="342900" indent="-342900">
              <a:spcBef>
                <a:spcPts val="1080"/>
              </a:spcBef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5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ASF Roadmap III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3508" y="872716"/>
            <a:ext cx="8785836" cy="5364332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/>
              <a:t>ASF </a:t>
            </a:r>
            <a:r>
              <a:rPr lang="en-US" b="1" dirty="0"/>
              <a:t>Vision. </a:t>
            </a:r>
          </a:p>
          <a:p>
            <a:pPr marL="723900" lvl="1" indent="-368300">
              <a:buFont typeface="Courier New"/>
              <a:buChar char="o"/>
            </a:pPr>
            <a:r>
              <a:rPr lang="en-US" dirty="0" smtClean="0"/>
              <a:t>Move from Military Brigade Focus to multi dimensional missions</a:t>
            </a:r>
          </a:p>
          <a:p>
            <a:pPr marL="723900" lvl="1" indent="-368300">
              <a:buFont typeface="Courier New"/>
              <a:buChar char="o"/>
            </a:pPr>
            <a:r>
              <a:rPr lang="en-US" dirty="0" smtClean="0"/>
              <a:t>Integration of civilians, military and police at appropriate level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 </a:t>
            </a:r>
            <a:r>
              <a:rPr lang="en-US" b="1" dirty="0"/>
              <a:t>Review of ASF Scenarios </a:t>
            </a:r>
            <a:endParaRPr lang="en-US" b="1" dirty="0" smtClean="0"/>
          </a:p>
          <a:p>
            <a:pPr marL="723900" lvl="1" indent="-368300">
              <a:buFont typeface="Courier New"/>
              <a:buChar char="o"/>
            </a:pPr>
            <a:r>
              <a:rPr lang="en-US" dirty="0"/>
              <a:t>S</a:t>
            </a:r>
            <a:r>
              <a:rPr lang="en-US" dirty="0" smtClean="0"/>
              <a:t>ix </a:t>
            </a:r>
            <a:r>
              <a:rPr lang="en-US" dirty="0"/>
              <a:t>original scenarios </a:t>
            </a:r>
            <a:r>
              <a:rPr lang="en-US" dirty="0" smtClean="0"/>
              <a:t>to </a:t>
            </a:r>
            <a:r>
              <a:rPr lang="en-US" dirty="0"/>
              <a:t>be </a:t>
            </a:r>
            <a:r>
              <a:rPr lang="en-US" dirty="0" smtClean="0"/>
              <a:t>reviewed (not aligned with Protocol)</a:t>
            </a:r>
          </a:p>
          <a:p>
            <a:pPr marL="723900" lvl="1" indent="-368300">
              <a:buFont typeface="Courier New"/>
              <a:buChar char="o"/>
            </a:pPr>
            <a:r>
              <a:rPr lang="en-US" dirty="0" smtClean="0"/>
              <a:t>To reflect universal changes in peacekeeping doctrine.</a:t>
            </a:r>
          </a:p>
          <a:p>
            <a:pPr marL="723900" lvl="1" indent="-368300">
              <a:buFont typeface="Courier New"/>
              <a:buChar char="o"/>
            </a:pPr>
            <a:r>
              <a:rPr lang="en-US" dirty="0" smtClean="0"/>
              <a:t>Recognise changes </a:t>
            </a:r>
            <a:r>
              <a:rPr lang="en-US" dirty="0"/>
              <a:t>in the threats to continental peace and stability </a:t>
            </a:r>
            <a:endParaRPr lang="en-US" dirty="0" smtClean="0"/>
          </a:p>
          <a:p>
            <a:pPr marL="723900" lvl="1" indent="-368300">
              <a:buFont typeface="Courier New"/>
              <a:buChar char="o"/>
            </a:pPr>
            <a:r>
              <a:rPr lang="en-US" dirty="0" smtClean="0"/>
              <a:t>Should </a:t>
            </a:r>
            <a:r>
              <a:rPr lang="en-US" dirty="0"/>
              <a:t>reflect the multi-dimensional aspects of conflict </a:t>
            </a:r>
            <a:r>
              <a:rPr lang="en-US" dirty="0" smtClean="0"/>
              <a:t>management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 </a:t>
            </a:r>
            <a:r>
              <a:rPr lang="en-US" b="1" dirty="0"/>
              <a:t>Review </a:t>
            </a:r>
            <a:r>
              <a:rPr lang="en-US" b="1" dirty="0" smtClean="0"/>
              <a:t>of Policy Documents</a:t>
            </a:r>
          </a:p>
          <a:p>
            <a:pPr marL="444500" indent="-444500">
              <a:buFont typeface="Arial"/>
              <a:buChar char="•"/>
            </a:pPr>
            <a:r>
              <a:rPr lang="en-US" b="1" dirty="0" smtClean="0"/>
              <a:t>PSC </a:t>
            </a:r>
            <a:r>
              <a:rPr lang="en-US" b="1" dirty="0"/>
              <a:t>– ASF </a:t>
            </a:r>
            <a:r>
              <a:rPr lang="en-US" b="1" dirty="0" smtClean="0"/>
              <a:t>Relationship  to be clarified and understood</a:t>
            </a:r>
          </a:p>
          <a:p>
            <a:pPr marL="444500" indent="-444500">
              <a:buFont typeface="Arial"/>
              <a:buChar char="•"/>
            </a:pPr>
            <a:r>
              <a:rPr lang="en-US" b="1" dirty="0"/>
              <a:t>Operational </a:t>
            </a:r>
            <a:r>
              <a:rPr lang="en-US" b="1" dirty="0" smtClean="0"/>
              <a:t>Concepts, including RDC </a:t>
            </a:r>
            <a:r>
              <a:rPr lang="en-US" dirty="0" smtClean="0"/>
              <a:t>to be harmonized </a:t>
            </a:r>
            <a:r>
              <a:rPr lang="en-US" dirty="0"/>
              <a:t>between </a:t>
            </a:r>
            <a:r>
              <a:rPr lang="en-US" dirty="0" smtClean="0"/>
              <a:t>regions with </a:t>
            </a:r>
            <a:r>
              <a:rPr lang="en-US" dirty="0"/>
              <a:t>military, police and </a:t>
            </a:r>
            <a:r>
              <a:rPr lang="en-US" dirty="0" smtClean="0"/>
              <a:t>civilian focus</a:t>
            </a:r>
          </a:p>
          <a:p>
            <a:pPr marL="444500" indent="-444500">
              <a:buFont typeface="Arial"/>
              <a:buChar char="•"/>
            </a:pPr>
            <a:r>
              <a:rPr lang="en-US" b="1" dirty="0" smtClean="0"/>
              <a:t>Comprehensive MOU between AU, RECs/RMs and MS </a:t>
            </a:r>
            <a:r>
              <a:rPr lang="en-US" dirty="0" smtClean="0"/>
              <a:t>on </a:t>
            </a:r>
            <a:r>
              <a:rPr lang="en-US" dirty="0"/>
              <a:t>the use of the ASF for AU mandated </a:t>
            </a:r>
            <a:r>
              <a:rPr lang="en-US" dirty="0" smtClean="0"/>
              <a:t>missions to </a:t>
            </a:r>
            <a:r>
              <a:rPr lang="en-US" dirty="0"/>
              <a:t>be finalized and </a:t>
            </a:r>
            <a:r>
              <a:rPr lang="en-US" dirty="0" smtClean="0"/>
              <a:t>adopted </a:t>
            </a:r>
          </a:p>
          <a:p>
            <a:pPr marL="812800" indent="-368300">
              <a:buFont typeface="Courier New"/>
              <a:buChar char="o"/>
            </a:pPr>
            <a:r>
              <a:rPr lang="en-US" sz="1800" dirty="0" smtClean="0"/>
              <a:t>Should clarify </a:t>
            </a:r>
            <a:r>
              <a:rPr lang="en-US" sz="1800" dirty="0"/>
              <a:t>the relationship between the AU, RECs/RMs and Member States. </a:t>
            </a:r>
            <a:endParaRPr lang="en-US" sz="1800" dirty="0" smtClean="0"/>
          </a:p>
          <a:p>
            <a:pPr marL="812800" indent="-368300">
              <a:buFont typeface="Courier New"/>
              <a:buChar char="o"/>
            </a:pPr>
            <a:r>
              <a:rPr lang="en-US" sz="1800" dirty="0"/>
              <a:t>W</a:t>
            </a:r>
            <a:r>
              <a:rPr lang="en-US" sz="1800" dirty="0" smtClean="0"/>
              <a:t>ithout </a:t>
            </a:r>
            <a:r>
              <a:rPr lang="en-US" sz="1800" dirty="0"/>
              <a:t>prejudice to the existing MOU </a:t>
            </a:r>
            <a:r>
              <a:rPr lang="en-US" sz="1800" dirty="0" smtClean="0"/>
              <a:t>on </a:t>
            </a:r>
            <a:r>
              <a:rPr lang="en-US" sz="1800" dirty="0"/>
              <a:t>issues of peace and security. </a:t>
            </a:r>
            <a:endParaRPr lang="en-US" sz="1800" dirty="0" smtClean="0"/>
          </a:p>
          <a:p>
            <a:pPr marL="812800" indent="-3683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090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Verification of asf</a:t>
            </a:r>
            <a:endParaRPr lang="en-US" sz="3200" b="1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2013 to 2017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1016732"/>
            <a:ext cx="6985611" cy="4752628"/>
          </a:xfrm>
        </p:spPr>
        <p:txBody>
          <a:bodyPr>
            <a:noAutofit/>
          </a:bodyPr>
          <a:lstStyle/>
          <a:p>
            <a:pPr marL="285750" indent="-285750">
              <a:spcBef>
                <a:spcPts val="1680"/>
              </a:spcBef>
              <a:buFont typeface="Arial"/>
              <a:buChar char="•"/>
            </a:pPr>
            <a:r>
              <a:rPr lang="en-GB" sz="2000" b="1" dirty="0" smtClean="0"/>
              <a:t>Report of Independent Panel of Expert’s assessment of the ASF (Gambari Report) in 2013</a:t>
            </a:r>
          </a:p>
          <a:p>
            <a:pPr marL="285750" indent="-285750">
              <a:spcBef>
                <a:spcPts val="1680"/>
              </a:spcBef>
              <a:buFont typeface="Arial"/>
              <a:buChar char="•"/>
            </a:pPr>
            <a:r>
              <a:rPr lang="en-GB" sz="2000" b="1" dirty="0" smtClean="0"/>
              <a:t>AMANI Africa II Field Training Exercise (FTX) as validation of operational readiness. </a:t>
            </a:r>
          </a:p>
          <a:p>
            <a:pPr marL="285750" indent="-285750">
              <a:spcBef>
                <a:spcPts val="1680"/>
              </a:spcBef>
              <a:buFont typeface="Arial"/>
              <a:buChar char="•"/>
            </a:pPr>
            <a:r>
              <a:rPr lang="en-GB" sz="2000" b="1" dirty="0" smtClean="0"/>
              <a:t>Self</a:t>
            </a:r>
            <a:r>
              <a:rPr lang="en-GB" sz="2000" b="1" dirty="0"/>
              <a:t>-declarations of </a:t>
            </a:r>
            <a:r>
              <a:rPr lang="en-GB" sz="2000" b="1" dirty="0" smtClean="0"/>
              <a:t>FOC </a:t>
            </a:r>
            <a:r>
              <a:rPr lang="en-GB" sz="2000" b="1" dirty="0"/>
              <a:t>by four out of five RECs/RMs </a:t>
            </a:r>
            <a:endParaRPr lang="en-GB" sz="2000" b="1" dirty="0" smtClean="0"/>
          </a:p>
          <a:p>
            <a:pPr marL="285750" indent="-285750">
              <a:spcBef>
                <a:spcPts val="1680"/>
              </a:spcBef>
              <a:buFont typeface="Arial"/>
              <a:buChar char="•"/>
            </a:pPr>
            <a:r>
              <a:rPr lang="en-GB" sz="2000" b="1" dirty="0" smtClean="0"/>
              <a:t>STCDSS 19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Ordinary meeting on 4 June 2016  declared FOC of ASF </a:t>
            </a:r>
            <a:endParaRPr lang="en-GB" sz="2000" b="1" dirty="0"/>
          </a:p>
          <a:p>
            <a:pPr marL="285750" indent="-285750">
              <a:spcBef>
                <a:spcPts val="1680"/>
              </a:spcBef>
              <a:buFont typeface="Arial"/>
              <a:buChar char="•"/>
            </a:pPr>
            <a:r>
              <a:rPr lang="en-GB" sz="2000" b="1" dirty="0" smtClean="0"/>
              <a:t>26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Ordinary Session of the Assembly of Heads of State and Government, 30 </a:t>
            </a:r>
            <a:r>
              <a:rPr lang="en-GB" sz="2000" b="1" dirty="0"/>
              <a:t>to 31 January 2016, in Addis Ababa, </a:t>
            </a:r>
            <a:r>
              <a:rPr lang="en-GB" sz="2000" b="1" dirty="0" smtClean="0"/>
              <a:t>Ethiopia directed AUC to to verify  pledged capabilities of  ASF </a:t>
            </a:r>
          </a:p>
          <a:p>
            <a:pPr marL="285750" indent="-285750">
              <a:spcBef>
                <a:spcPts val="1680"/>
              </a:spcBef>
              <a:buFont typeface="Arial"/>
              <a:buChar char="•"/>
            </a:pPr>
            <a:r>
              <a:rPr lang="en-GB" sz="2000" b="1" dirty="0" smtClean="0"/>
              <a:t>Verification </a:t>
            </a:r>
            <a:r>
              <a:rPr lang="en-GB" sz="2000" b="1" dirty="0"/>
              <a:t>of Operational Readiness Status Team (VORST</a:t>
            </a:r>
            <a:r>
              <a:rPr lang="en-GB" sz="2000" b="1" dirty="0" smtClean="0"/>
              <a:t>) appointed in 2017</a:t>
            </a:r>
            <a:r>
              <a:rPr lang="en-US" sz="2000" b="1" dirty="0" smtClean="0"/>
              <a:t> – Prof Gambari and 3 Experts</a:t>
            </a: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1176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FOCUS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612" y="1664804"/>
            <a:ext cx="6985611" cy="4356584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2472"/>
              </a:spcBef>
              <a:buFont typeface="Arial"/>
              <a:buChar char="•"/>
            </a:pPr>
            <a:r>
              <a:rPr lang="en-GB" sz="2800" b="1" dirty="0"/>
              <a:t>ASF pledged standby capabilities </a:t>
            </a:r>
          </a:p>
          <a:p>
            <a:pPr marL="285750" indent="-285750">
              <a:spcBef>
                <a:spcPts val="2472"/>
              </a:spcBef>
              <a:buFont typeface="Arial"/>
              <a:buChar char="•"/>
            </a:pPr>
            <a:r>
              <a:rPr lang="en-GB" sz="2800" b="1" dirty="0"/>
              <a:t>PLANELM structure and </a:t>
            </a:r>
            <a:r>
              <a:rPr lang="en-GB" sz="2800" b="1" dirty="0" smtClean="0"/>
              <a:t>capacity</a:t>
            </a:r>
          </a:p>
          <a:p>
            <a:pPr marL="285750" indent="-285750">
              <a:spcBef>
                <a:spcPts val="2472"/>
              </a:spcBef>
              <a:buFont typeface="Arial"/>
              <a:buChar char="•"/>
            </a:pPr>
            <a:r>
              <a:rPr lang="en-GB" sz="2800" b="1" dirty="0" smtClean="0"/>
              <a:t>Political </a:t>
            </a:r>
            <a:r>
              <a:rPr lang="en-GB" sz="2800" b="1" dirty="0"/>
              <a:t>decision-</a:t>
            </a:r>
            <a:r>
              <a:rPr lang="en-GB" sz="2800" b="1" dirty="0" smtClean="0"/>
              <a:t>making, and legal agreements</a:t>
            </a:r>
          </a:p>
          <a:p>
            <a:pPr marL="285750" indent="-285750">
              <a:spcBef>
                <a:spcPts val="2472"/>
              </a:spcBef>
              <a:buFont typeface="Arial"/>
              <a:buChar char="•"/>
            </a:pPr>
            <a:r>
              <a:rPr lang="en-GB" sz="2800" b="1" dirty="0" smtClean="0"/>
              <a:t>Mission Support, Logistics and Funding Mechanisms</a:t>
            </a:r>
          </a:p>
          <a:p>
            <a:pPr marL="285750" indent="-285750">
              <a:spcBef>
                <a:spcPts val="2472"/>
              </a:spcBef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9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MILITARY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612" y="1232756"/>
            <a:ext cx="6985611" cy="478863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Various capabilities available and trained based on requirements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Rapid Deployment Capabilities ready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Rotation system in place between countries for availability within the Region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Command and other structures provided for at different levels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With exception of ECCAS – Command, Staff Officers and Observers  with relevant skills sets have been  rostered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Pledges are available in writing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Regular training programmes and exercises available and provided.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3100" b="1" dirty="0" smtClean="0">
                <a:solidFill>
                  <a:srgbClr val="0000FF"/>
                </a:solidFill>
              </a:rPr>
              <a:t>Pledged capabilities</a:t>
            </a:r>
            <a:endParaRPr lang="en-US" sz="3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4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POLICE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612" y="908720"/>
            <a:ext cx="6985611" cy="5112668"/>
          </a:xfrm>
        </p:spPr>
        <p:txBody>
          <a:bodyPr>
            <a:noAutofit/>
          </a:bodyPr>
          <a:lstStyle/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2000" b="1" dirty="0" smtClean="0"/>
              <a:t>FPUs are pledged – AOC selection process not implemented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2000" b="1" dirty="0" smtClean="0"/>
              <a:t>IPOs pledged except in ECCAS </a:t>
            </a:r>
          </a:p>
          <a:p>
            <a:pPr marL="622300" indent="-355600">
              <a:spcBef>
                <a:spcPts val="200"/>
              </a:spcBef>
              <a:buFont typeface="Courier New"/>
              <a:buChar char="o"/>
            </a:pPr>
            <a:r>
              <a:rPr lang="en-US" dirty="0" smtClean="0"/>
              <a:t>Only numbers available </a:t>
            </a:r>
          </a:p>
          <a:p>
            <a:pPr marL="622300" indent="-355600">
              <a:spcBef>
                <a:spcPts val="200"/>
              </a:spcBef>
              <a:buFont typeface="Courier New"/>
              <a:buChar char="o"/>
            </a:pPr>
            <a:r>
              <a:rPr lang="en-US" dirty="0" smtClean="0"/>
              <a:t>No names or profiles available</a:t>
            </a:r>
          </a:p>
          <a:p>
            <a:pPr marL="622300" indent="-355600">
              <a:spcBef>
                <a:spcPts val="200"/>
              </a:spcBef>
              <a:buFont typeface="Courier New"/>
              <a:buChar char="o"/>
            </a:pPr>
            <a:r>
              <a:rPr lang="en-US" dirty="0" smtClean="0"/>
              <a:t>AMS process not implemented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2000" b="1" dirty="0" smtClean="0"/>
              <a:t>No PPS (Command) pledged – problematic e.g. CAR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2000" b="1" dirty="0" smtClean="0"/>
              <a:t>Police roster not in place  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GB" sz="2000" b="1" dirty="0" smtClean="0"/>
              <a:t>Training</a:t>
            </a:r>
          </a:p>
          <a:p>
            <a:pPr marL="533400" indent="-266700">
              <a:spcBef>
                <a:spcPts val="200"/>
              </a:spcBef>
              <a:buFont typeface="Courier New"/>
              <a:buChar char="o"/>
            </a:pPr>
            <a:r>
              <a:rPr lang="en-GB" dirty="0" smtClean="0"/>
              <a:t>Training Centres do not have Police personnel</a:t>
            </a:r>
          </a:p>
          <a:p>
            <a:pPr marL="533400" indent="-266700">
              <a:spcBef>
                <a:spcPts val="200"/>
              </a:spcBef>
              <a:buFont typeface="Courier New"/>
              <a:buChar char="o"/>
            </a:pPr>
            <a:r>
              <a:rPr lang="en-GB" dirty="0" smtClean="0"/>
              <a:t>Roster of Police Trainers only in 1/3 Regions</a:t>
            </a:r>
          </a:p>
          <a:p>
            <a:pPr marL="533400" indent="-266700">
              <a:spcBef>
                <a:spcPts val="200"/>
              </a:spcBef>
              <a:buFont typeface="Courier New"/>
              <a:buChar char="o"/>
            </a:pPr>
            <a:r>
              <a:rPr lang="en-GB" dirty="0" smtClean="0"/>
              <a:t>Training programmes and exercises for police is limited to not available</a:t>
            </a:r>
          </a:p>
          <a:p>
            <a:pPr marL="533400" indent="-266700">
              <a:spcBef>
                <a:spcPts val="200"/>
              </a:spcBef>
              <a:buFont typeface="Courier New"/>
              <a:buChar char="o"/>
            </a:pPr>
            <a:r>
              <a:rPr lang="en-GB" dirty="0" smtClean="0"/>
              <a:t>No clarity of whether police officers trained are part of pledged capability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/>
              <a:t>Not included in planning for Maritime Security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Not clear understanding of police structures, roles and responsibilities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3100" b="1" dirty="0" smtClean="0">
                <a:solidFill>
                  <a:srgbClr val="0000FF"/>
                </a:solidFill>
              </a:rPr>
              <a:t>Pledged capabilities</a:t>
            </a:r>
            <a:endParaRPr lang="en-US" sz="3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CIVILIANS</a:t>
            </a:r>
            <a:endParaRPr lang="en-US" sz="2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b="1" dirty="0" smtClean="0"/>
              <a:t>Some civilians are rostered  - needs more attention on some positions</a:t>
            </a:r>
          </a:p>
          <a:p>
            <a:pPr marL="285750" indent="-285750">
              <a:buFont typeface="Arial"/>
              <a:buChar char="•"/>
            </a:pPr>
            <a:endParaRPr lang="en-GB" sz="2000" b="1" dirty="0"/>
          </a:p>
          <a:p>
            <a:pPr marL="285750" indent="-285750">
              <a:buFont typeface="Arial"/>
              <a:buChar char="•"/>
            </a:pPr>
            <a:r>
              <a:rPr lang="en-GB" sz="2000" b="1" dirty="0" smtClean="0"/>
              <a:t>Outreach also done to civil society</a:t>
            </a:r>
          </a:p>
          <a:p>
            <a:pPr marL="285750" indent="-285750">
              <a:buFont typeface="Arial"/>
              <a:buChar char="•"/>
            </a:pPr>
            <a:endParaRPr lang="en-GB" sz="2000" b="1" dirty="0"/>
          </a:p>
          <a:p>
            <a:pPr marL="285750" indent="-285750">
              <a:buFont typeface="Arial"/>
              <a:buChar char="•"/>
            </a:pPr>
            <a:r>
              <a:rPr lang="en-GB" sz="2000" b="1" dirty="0" smtClean="0"/>
              <a:t>Problems experienced with accessing and registering on Continental Roster System</a:t>
            </a:r>
          </a:p>
          <a:p>
            <a:pPr marL="285750" indent="-285750">
              <a:buFont typeface="Arial"/>
              <a:buChar char="•"/>
            </a:pPr>
            <a:endParaRPr lang="en-GB" sz="2000" b="1" dirty="0"/>
          </a:p>
          <a:p>
            <a:pPr marL="285750" indent="-285750">
              <a:buFont typeface="Arial"/>
              <a:buChar char="•"/>
            </a:pPr>
            <a:r>
              <a:rPr lang="en-GB" sz="2000" b="1" dirty="0" smtClean="0"/>
              <a:t>Roster System only in English</a:t>
            </a:r>
          </a:p>
          <a:p>
            <a:pPr marL="285750" indent="-285750">
              <a:buFont typeface="Arial"/>
              <a:buChar char="•"/>
            </a:pPr>
            <a:endParaRPr lang="en-GB" sz="2000" b="1" dirty="0" smtClean="0"/>
          </a:p>
          <a:p>
            <a:pPr marL="285750" indent="-285750">
              <a:buFont typeface="Arial"/>
              <a:buChar char="•"/>
            </a:pPr>
            <a:r>
              <a:rPr lang="en-GB" sz="2000" b="1" dirty="0" smtClean="0"/>
              <a:t>Not clear understanding of civilian mission structure in some Regions</a:t>
            </a:r>
          </a:p>
          <a:p>
            <a:pPr marL="285750" indent="-285750">
              <a:buFont typeface="Arial"/>
              <a:buChar char="•"/>
            </a:pPr>
            <a:endParaRPr lang="en-GB" sz="2000" b="1" dirty="0"/>
          </a:p>
          <a:p>
            <a:pPr marL="285750" indent="-285750">
              <a:buFont typeface="Arial"/>
              <a:buChar char="•"/>
            </a:pPr>
            <a:r>
              <a:rPr lang="en-GB" sz="2000" b="1" dirty="0" smtClean="0"/>
              <a:t>Training and exercises for Civilians are limited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3100" b="1" dirty="0" smtClean="0">
                <a:solidFill>
                  <a:srgbClr val="0000FF"/>
                </a:solidFill>
              </a:rPr>
              <a:t>Pledged capabilities</a:t>
            </a:r>
            <a:endParaRPr lang="en-US" sz="3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957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cde251a2cf1a0f9f41c1d36b666ec2dbfbafc"/>
</p:tagLst>
</file>

<file path=ppt/theme/theme1.xml><?xml version="1.0" encoding="utf-8"?>
<a:theme xmlns:a="http://schemas.openxmlformats.org/drawingml/2006/main" name="ISS BLUE">
  <a:themeElements>
    <a:clrScheme name="ISS">
      <a:dk1>
        <a:srgbClr val="000000"/>
      </a:dk1>
      <a:lt1>
        <a:srgbClr val="FFFFFF"/>
      </a:lt1>
      <a:dk2>
        <a:srgbClr val="646567"/>
      </a:dk2>
      <a:lt2>
        <a:srgbClr val="E0E1E3"/>
      </a:lt2>
      <a:accent1>
        <a:srgbClr val="172859"/>
      </a:accent1>
      <a:accent2>
        <a:srgbClr val="004EA2"/>
      </a:accent2>
      <a:accent3>
        <a:srgbClr val="5C965E"/>
      </a:accent3>
      <a:accent4>
        <a:srgbClr val="C8C9CB"/>
      </a:accent4>
      <a:accent5>
        <a:srgbClr val="FF6D01"/>
      </a:accent5>
      <a:accent6>
        <a:srgbClr val="C00000"/>
      </a:accent6>
      <a:hlink>
        <a:srgbClr val="739ABC"/>
      </a:hlink>
      <a:folHlink>
        <a:srgbClr val="0070C0"/>
      </a:folHlink>
    </a:clrScheme>
    <a:fontScheme name="Custom 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  <a:headEnd type="triangl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S GREEN">
  <a:themeElements>
    <a:clrScheme name="ISS">
      <a:dk1>
        <a:srgbClr val="000000"/>
      </a:dk1>
      <a:lt1>
        <a:srgbClr val="FFFFFF"/>
      </a:lt1>
      <a:dk2>
        <a:srgbClr val="646567"/>
      </a:dk2>
      <a:lt2>
        <a:srgbClr val="E0E1E3"/>
      </a:lt2>
      <a:accent1>
        <a:srgbClr val="172859"/>
      </a:accent1>
      <a:accent2>
        <a:srgbClr val="004EA2"/>
      </a:accent2>
      <a:accent3>
        <a:srgbClr val="5C965E"/>
      </a:accent3>
      <a:accent4>
        <a:srgbClr val="C8C9CB"/>
      </a:accent4>
      <a:accent5>
        <a:srgbClr val="FF6D01"/>
      </a:accent5>
      <a:accent6>
        <a:srgbClr val="C00000"/>
      </a:accent6>
      <a:hlink>
        <a:srgbClr val="739ABC"/>
      </a:hlink>
      <a:folHlink>
        <a:srgbClr val="0070C0"/>
      </a:folHlink>
    </a:clrScheme>
    <a:fontScheme name="Custom 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  <a:headEnd type="triangl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SS GREY">
  <a:themeElements>
    <a:clrScheme name="ISS">
      <a:dk1>
        <a:srgbClr val="000000"/>
      </a:dk1>
      <a:lt1>
        <a:srgbClr val="FFFFFF"/>
      </a:lt1>
      <a:dk2>
        <a:srgbClr val="646567"/>
      </a:dk2>
      <a:lt2>
        <a:srgbClr val="E0E1E3"/>
      </a:lt2>
      <a:accent1>
        <a:srgbClr val="172859"/>
      </a:accent1>
      <a:accent2>
        <a:srgbClr val="004EA2"/>
      </a:accent2>
      <a:accent3>
        <a:srgbClr val="5C965E"/>
      </a:accent3>
      <a:accent4>
        <a:srgbClr val="C8C9CB"/>
      </a:accent4>
      <a:accent5>
        <a:srgbClr val="FF6D01"/>
      </a:accent5>
      <a:accent6>
        <a:srgbClr val="C00000"/>
      </a:accent6>
      <a:hlink>
        <a:srgbClr val="739ABC"/>
      </a:hlink>
      <a:folHlink>
        <a:srgbClr val="0070C0"/>
      </a:folHlink>
    </a:clrScheme>
    <a:fontScheme name="Custom 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  <a:headEnd type="triangl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SS BLUE STRIP">
  <a:themeElements>
    <a:clrScheme name="ISS">
      <a:dk1>
        <a:srgbClr val="000000"/>
      </a:dk1>
      <a:lt1>
        <a:srgbClr val="FFFFFF"/>
      </a:lt1>
      <a:dk2>
        <a:srgbClr val="646567"/>
      </a:dk2>
      <a:lt2>
        <a:srgbClr val="E0E1E3"/>
      </a:lt2>
      <a:accent1>
        <a:srgbClr val="172859"/>
      </a:accent1>
      <a:accent2>
        <a:srgbClr val="004EA2"/>
      </a:accent2>
      <a:accent3>
        <a:srgbClr val="5C965E"/>
      </a:accent3>
      <a:accent4>
        <a:srgbClr val="C8C9CB"/>
      </a:accent4>
      <a:accent5>
        <a:srgbClr val="FF6D01"/>
      </a:accent5>
      <a:accent6>
        <a:srgbClr val="C00000"/>
      </a:accent6>
      <a:hlink>
        <a:srgbClr val="739ABC"/>
      </a:hlink>
      <a:folHlink>
        <a:srgbClr val="0070C0"/>
      </a:folHlink>
    </a:clrScheme>
    <a:fontScheme name="Custom 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ISS GREEN STRIP">
  <a:themeElements>
    <a:clrScheme name="ISS">
      <a:dk1>
        <a:srgbClr val="000000"/>
      </a:dk1>
      <a:lt1>
        <a:srgbClr val="FFFFFF"/>
      </a:lt1>
      <a:dk2>
        <a:srgbClr val="646567"/>
      </a:dk2>
      <a:lt2>
        <a:srgbClr val="E0E1E3"/>
      </a:lt2>
      <a:accent1>
        <a:srgbClr val="172859"/>
      </a:accent1>
      <a:accent2>
        <a:srgbClr val="004EA2"/>
      </a:accent2>
      <a:accent3>
        <a:srgbClr val="5C965E"/>
      </a:accent3>
      <a:accent4>
        <a:srgbClr val="C8C9CB"/>
      </a:accent4>
      <a:accent5>
        <a:srgbClr val="FF6D01"/>
      </a:accent5>
      <a:accent6>
        <a:srgbClr val="C00000"/>
      </a:accent6>
      <a:hlink>
        <a:srgbClr val="739ABC"/>
      </a:hlink>
      <a:folHlink>
        <a:srgbClr val="0070C0"/>
      </a:folHlink>
    </a:clrScheme>
    <a:fontScheme name="Custom 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E459738D6E34EBB64C468AB9A54CC" ma:contentTypeVersion="2" ma:contentTypeDescription="Create a new document." ma:contentTypeScope="" ma:versionID="d4e4dc79369168fa5f28832af447a005">
  <xsd:schema xmlns:xsd="http://www.w3.org/2001/XMLSchema" xmlns:xs="http://www.w3.org/2001/XMLSchema" xmlns:p="http://schemas.microsoft.com/office/2006/metadata/properties" xmlns:ns1="http://schemas.microsoft.com/sharepoint/v3" xmlns:ns2="8df8337c-4e81-442e-97da-cf869c9a6eb5" targetNamespace="http://schemas.microsoft.com/office/2006/metadata/properties" ma:root="true" ma:fieldsID="8231825a134e398df0aaa5c3f811a535" ns1:_="" ns2:_="">
    <xsd:import namespace="http://schemas.microsoft.com/sharepoint/v3"/>
    <xsd:import namespace="8df8337c-4e81-442e-97da-cf869c9a6eb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8337c-4e81-442e-97da-cf869c9a6e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33E3469-4B37-442D-857B-A77FD7FDFEFE}"/>
</file>

<file path=customXml/itemProps2.xml><?xml version="1.0" encoding="utf-8"?>
<ds:datastoreItem xmlns:ds="http://schemas.openxmlformats.org/officeDocument/2006/customXml" ds:itemID="{B97658AC-DB32-45DF-977A-B3134C6E29EA}"/>
</file>

<file path=customXml/itemProps3.xml><?xml version="1.0" encoding="utf-8"?>
<ds:datastoreItem xmlns:ds="http://schemas.openxmlformats.org/officeDocument/2006/customXml" ds:itemID="{E11597F9-1223-4488-ACBF-F26DD1EF08A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4649</TotalTime>
  <Words>1342</Words>
  <Application>Microsoft Macintosh PowerPoint</Application>
  <PresentationFormat>On-screen Show (4:3)</PresentationFormat>
  <Paragraphs>179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4</vt:i4>
      </vt:variant>
    </vt:vector>
  </HeadingPairs>
  <TitlesOfParts>
    <vt:vector size="28" baseType="lpstr">
      <vt:lpstr>ISS BLUE</vt:lpstr>
      <vt:lpstr>ISS GREEN</vt:lpstr>
      <vt:lpstr>ISS GREY</vt:lpstr>
      <vt:lpstr>ISS BLUE STRIP</vt:lpstr>
      <vt:lpstr>ISS GREEN STRIP</vt:lpstr>
      <vt:lpstr>The challenges and success of the ASF – The case of the verification and validation of the forces. </vt:lpstr>
      <vt:lpstr>   scope</vt:lpstr>
      <vt:lpstr>GUIDING DOCUMENTS</vt:lpstr>
      <vt:lpstr>ASF Roadmap III</vt:lpstr>
      <vt:lpstr>Verification of asf</vt:lpstr>
      <vt:lpstr>PowerPoint Presentation</vt:lpstr>
      <vt:lpstr>      Pledged capabilities</vt:lpstr>
      <vt:lpstr>      Pledged capabilities</vt:lpstr>
      <vt:lpstr>      Pledged capabilities</vt:lpstr>
      <vt:lpstr>       Pledged capabilities</vt:lpstr>
      <vt:lpstr>PLANELM structure and capacity</vt:lpstr>
      <vt:lpstr>PLANELM structure and capacity (Cont)</vt:lpstr>
      <vt:lpstr> Decision making and legal frameworks </vt:lpstr>
      <vt:lpstr>GENERAL OBSERVATIONS</vt:lpstr>
      <vt:lpstr>GENERAL OBSERVATIONS (cont)</vt:lpstr>
      <vt:lpstr>WAY FORWARD</vt:lpstr>
      <vt:lpstr>PowerPoint Presentation</vt:lpstr>
      <vt:lpstr>PowerPoint Presentation</vt:lpstr>
      <vt:lpstr>PowerPoint Presentation</vt:lpstr>
      <vt:lpstr>1 Make your plan</vt:lpstr>
      <vt:lpstr>Disclaimer</vt:lpstr>
      <vt:lpstr>FAIS</vt:lpstr>
      <vt:lpstr>MAIN MENU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Bottega;www.presentationmatters.co.za</dc:creator>
  <cp:lastModifiedBy>rpaneras</cp:lastModifiedBy>
  <cp:revision>1288</cp:revision>
  <cp:lastPrinted>2014-05-28T02:15:51Z</cp:lastPrinted>
  <dcterms:created xsi:type="dcterms:W3CDTF">2014-01-24T06:13:15Z</dcterms:created>
  <dcterms:modified xsi:type="dcterms:W3CDTF">2017-09-28T10:03:12Z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0x010100386E459738D6E34EBB64C468AB9A54CC</vt:lpwstr>
  </property>
</Properties>
</file>